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61" r:id="rId4"/>
    <p:sldId id="270" r:id="rId5"/>
    <p:sldId id="263" r:id="rId6"/>
    <p:sldId id="264" r:id="rId7"/>
    <p:sldId id="266" r:id="rId8"/>
    <p:sldId id="267" r:id="rId9"/>
    <p:sldId id="269" r:id="rId10"/>
    <p:sldId id="272" r:id="rId11"/>
    <p:sldId id="273" r:id="rId12"/>
    <p:sldId id="275" r:id="rId13"/>
    <p:sldId id="276" r:id="rId14"/>
    <p:sldId id="278" r:id="rId15"/>
    <p:sldId id="279" r:id="rId16"/>
    <p:sldId id="282" r:id="rId17"/>
    <p:sldId id="283" r:id="rId18"/>
    <p:sldId id="285" r:id="rId19"/>
    <p:sldId id="284" r:id="rId20"/>
    <p:sldId id="259" r:id="rId21"/>
    <p:sldId id="271" r:id="rId22"/>
    <p:sldId id="262" r:id="rId23"/>
    <p:sldId id="265" r:id="rId24"/>
    <p:sldId id="268" r:id="rId25"/>
    <p:sldId id="274" r:id="rId26"/>
    <p:sldId id="280" r:id="rId27"/>
    <p:sldId id="277" r:id="rId28"/>
    <p:sldId id="281" r:id="rId29"/>
    <p:sldId id="257" r:id="rId30"/>
    <p:sldId id="258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  <p:embeddedFont>
      <p:font typeface="Noto Sans SC" panose="020B0604020202020204" charset="-128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689" autoAdjust="0"/>
  </p:normalViewPr>
  <p:slideViewPr>
    <p:cSldViewPr snapToGrid="0" snapToObjects="1">
      <p:cViewPr varScale="1">
        <p:scale>
          <a:sx n="82" d="100"/>
          <a:sy n="82" d="100"/>
        </p:scale>
        <p:origin x="63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68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opiniones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línea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impulsan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decisiones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sin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procesar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ruidoso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disperso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Nuestro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objetivo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convertir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no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estructurados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datasets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estructurados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ricos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sentimiento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6D717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Permite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minoristas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bancos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aseguradoras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comparar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posición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mercado.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Identifica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puntos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débiles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operativos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partir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quejas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recurrentes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clientes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Permite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monitorear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percepción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marca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lo largo del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tiempo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evaluar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las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campañas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Utilizamos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Selenium para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recolección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automatizada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escalable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respetuosa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garantiza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reproducibilidad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ética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extracción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ebp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9-d2nfap98bjvh7rlj0ieg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3017799" y="-3017800"/>
            <a:ext cx="6156401" cy="12192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4609578"/>
            <a:ext cx="12192000" cy="2357278"/>
          </a:xfrm>
          <a:prstGeom prst="rect">
            <a:avLst/>
          </a:prstGeom>
          <a:solidFill>
            <a:srgbClr val="161616"/>
          </a:solidFill>
          <a:ln w="12700">
            <a:solidFill>
              <a:srgbClr val="09111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0" y="4609578"/>
            <a:ext cx="12192000" cy="23572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30466" y="5184885"/>
            <a:ext cx="6077403" cy="13234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  <a:latin typeface="Source Han Sans SC Medium" pitchFamily="34" charset="0"/>
                <a:ea typeface="Source Han Sans SC Medium" pitchFamily="34" charset="-122"/>
                <a:cs typeface="Source Han Sans SC Medium" pitchFamily="34" charset="-120"/>
              </a:rPr>
              <a:t>Modelo de </a:t>
            </a:r>
            <a:r>
              <a:rPr lang="en-US" sz="4000" dirty="0" err="1">
                <a:solidFill>
                  <a:srgbClr val="FFFFFF"/>
                </a:solidFill>
                <a:latin typeface="Source Han Sans SC Medium" pitchFamily="34" charset="0"/>
                <a:ea typeface="Source Han Sans SC Medium" pitchFamily="34" charset="-122"/>
                <a:cs typeface="Source Han Sans SC Medium" pitchFamily="34" charset="-120"/>
              </a:rPr>
              <a:t>satisfacción</a:t>
            </a:r>
            <a:r>
              <a:rPr lang="en-US" sz="4000" dirty="0">
                <a:solidFill>
                  <a:srgbClr val="FFFFFF"/>
                </a:solidFill>
                <a:latin typeface="Source Han Sans SC Medium" pitchFamily="34" charset="0"/>
                <a:ea typeface="Source Han Sans SC Medium" pitchFamily="34" charset="-122"/>
                <a:cs typeface="Source Han Sans SC Medium" pitchFamily="34" charset="-120"/>
              </a:rPr>
              <a:t> al </a:t>
            </a:r>
            <a:r>
              <a:rPr lang="en-US" sz="4000" dirty="0" err="1">
                <a:solidFill>
                  <a:srgbClr val="FFFFFF"/>
                </a:solidFill>
                <a:latin typeface="Source Han Sans SC Medium" pitchFamily="34" charset="0"/>
                <a:ea typeface="Source Han Sans SC Medium" pitchFamily="34" charset="-122"/>
                <a:cs typeface="Source Han Sans SC Medium" pitchFamily="34" charset="-120"/>
              </a:rPr>
              <a:t>Cliente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959231" y="5249641"/>
            <a:ext cx="225468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Integrantes</a:t>
            </a:r>
            <a:r>
              <a:rPr lang="en-US" sz="2000" dirty="0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983268" y="5626001"/>
            <a:ext cx="4208732" cy="10156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Sergio Agreda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</a:rPr>
              <a:t>Daniel Sanchez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</a:rPr>
              <a:t>Ludwing Young</a:t>
            </a:r>
            <a:endParaRPr lang="en-US" sz="1600" dirty="0"/>
          </a:p>
        </p:txBody>
      </p:sp>
      <p:pic>
        <p:nvPicPr>
          <p:cNvPr id="8" name="Image 1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20:09:02-d2nfanh8bjvh7rlj0h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87" y="5136798"/>
            <a:ext cx="463139" cy="463139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8-27-20:09:02-d2nfanh8bjvh7rlj0hu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0" y="3069032"/>
            <a:ext cx="2420888" cy="2420888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8-27-20:09:02-d2nfanh8bjvh7rlj0hv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216" y="4801329"/>
            <a:ext cx="635000" cy="368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8382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Diseño del Dashboard Interactivo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0574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interfaz flexible que permite a los usuarios explorar los datos desde una visión general del sector hasta una queja individual, con todos los gráficos y KPIs actualizándose dinámicamente.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581400"/>
            <a:ext cx="2616200" cy="1117600"/>
          </a:xfrm>
          <a:custGeom>
            <a:avLst/>
            <a:gdLst/>
            <a:ahLst/>
            <a:cxnLst/>
            <a:rect l="l" t="t" r="r" b="b"/>
            <a:pathLst>
              <a:path w="2616200" h="1117600">
                <a:moveTo>
                  <a:pt x="101601" y="0"/>
                </a:moveTo>
                <a:lnTo>
                  <a:pt x="2514599" y="0"/>
                </a:lnTo>
                <a:cubicBezTo>
                  <a:pt x="2570712" y="0"/>
                  <a:pt x="2616200" y="45488"/>
                  <a:pt x="2616200" y="101601"/>
                </a:cubicBezTo>
                <a:lnTo>
                  <a:pt x="2616200" y="1015999"/>
                </a:lnTo>
                <a:cubicBezTo>
                  <a:pt x="2616200" y="1072112"/>
                  <a:pt x="2570712" y="1117600"/>
                  <a:pt x="2514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06400" y="37338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Filtros Dinámicos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06400" y="4038600"/>
            <a:ext cx="2400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 categoría, empresa, año y mes.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073400" y="3581400"/>
            <a:ext cx="2616200" cy="1117600"/>
          </a:xfrm>
          <a:custGeom>
            <a:avLst/>
            <a:gdLst/>
            <a:ahLst/>
            <a:cxnLst/>
            <a:rect l="l" t="t" r="r" b="b"/>
            <a:pathLst>
              <a:path w="2616200" h="1117600">
                <a:moveTo>
                  <a:pt x="101601" y="0"/>
                </a:moveTo>
                <a:lnTo>
                  <a:pt x="2514599" y="0"/>
                </a:lnTo>
                <a:cubicBezTo>
                  <a:pt x="2570712" y="0"/>
                  <a:pt x="2616200" y="45488"/>
                  <a:pt x="2616200" y="101601"/>
                </a:cubicBezTo>
                <a:lnTo>
                  <a:pt x="2616200" y="1015999"/>
                </a:lnTo>
                <a:cubicBezTo>
                  <a:pt x="2616200" y="1072112"/>
                  <a:pt x="2570712" y="1117600"/>
                  <a:pt x="2514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3225800" y="37338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Comparativo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225800" y="4038600"/>
            <a:ext cx="2400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 entre competidores.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54000" y="4902200"/>
            <a:ext cx="2616200" cy="1117600"/>
          </a:xfrm>
          <a:custGeom>
            <a:avLst/>
            <a:gdLst/>
            <a:ahLst/>
            <a:cxnLst/>
            <a:rect l="l" t="t" r="r" b="b"/>
            <a:pathLst>
              <a:path w="2616200" h="1117600">
                <a:moveTo>
                  <a:pt x="101601" y="0"/>
                </a:moveTo>
                <a:lnTo>
                  <a:pt x="2514599" y="0"/>
                </a:lnTo>
                <a:cubicBezTo>
                  <a:pt x="2570712" y="0"/>
                  <a:pt x="2616200" y="45488"/>
                  <a:pt x="2616200" y="101601"/>
                </a:cubicBezTo>
                <a:lnTo>
                  <a:pt x="2616200" y="1015999"/>
                </a:lnTo>
                <a:cubicBezTo>
                  <a:pt x="2616200" y="1072112"/>
                  <a:pt x="2570712" y="1117600"/>
                  <a:pt x="2514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406400" y="50546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Drill-Down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06400" y="5359400"/>
            <a:ext cx="2400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 la visión general a la reseña individual.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3073400" y="4902200"/>
            <a:ext cx="2616200" cy="1117600"/>
          </a:xfrm>
          <a:custGeom>
            <a:avLst/>
            <a:gdLst/>
            <a:ahLst/>
            <a:cxnLst/>
            <a:rect l="l" t="t" r="r" b="b"/>
            <a:pathLst>
              <a:path w="2616200" h="1117600">
                <a:moveTo>
                  <a:pt x="101601" y="0"/>
                </a:moveTo>
                <a:lnTo>
                  <a:pt x="2514599" y="0"/>
                </a:lnTo>
                <a:cubicBezTo>
                  <a:pt x="2570712" y="0"/>
                  <a:pt x="2616200" y="45488"/>
                  <a:pt x="2616200" y="101601"/>
                </a:cubicBezTo>
                <a:lnTo>
                  <a:pt x="2616200" y="1015999"/>
                </a:lnTo>
                <a:cubicBezTo>
                  <a:pt x="2616200" y="1072112"/>
                  <a:pt x="2570712" y="1117600"/>
                  <a:pt x="2514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3225800" y="50546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Actualización en Vivo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3225800" y="5359400"/>
            <a:ext cx="2400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Todos los componentes se sincronizan.</a:t>
            </a:r>
            <a:endParaRPr lang="en-US" sz="1600" dirty="0"/>
          </a:p>
        </p:txBody>
      </p:sp>
      <p:pic>
        <p:nvPicPr>
          <p:cNvPr id="18" name="Image 2" descr="https://kimi-web-img.moonshot.cn/img/static.vecteezy.com/199e6680c556a632d8766b3540be74b9d8b06245.jpg"/>
          <p:cNvPicPr>
            <a:picLocks noChangeAspect="1"/>
          </p:cNvPicPr>
          <p:nvPr/>
        </p:nvPicPr>
        <p:blipFill>
          <a:blip r:embed="rId5"/>
          <a:srcRect l="24371" r="24371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254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Componentes Visuales Clave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8636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suite de herramientas visuales para una exploración rápida y efectiva de los datos de reseñas.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1473200"/>
            <a:ext cx="7721600" cy="2463800"/>
          </a:xfrm>
          <a:custGeom>
            <a:avLst/>
            <a:gdLst/>
            <a:ahLst/>
            <a:cxnLst/>
            <a:rect l="l" t="t" r="r" b="b"/>
            <a:pathLst>
              <a:path w="7721600" h="2463800">
                <a:moveTo>
                  <a:pt x="101607" y="0"/>
                </a:moveTo>
                <a:lnTo>
                  <a:pt x="7619993" y="0"/>
                </a:lnTo>
                <a:cubicBezTo>
                  <a:pt x="7676109" y="0"/>
                  <a:pt x="7721600" y="45491"/>
                  <a:pt x="7721600" y="101607"/>
                </a:cubicBezTo>
                <a:lnTo>
                  <a:pt x="7721600" y="2362193"/>
                </a:lnTo>
                <a:cubicBezTo>
                  <a:pt x="7721600" y="2418309"/>
                  <a:pt x="7676109" y="2463800"/>
                  <a:pt x="7619993" y="2463800"/>
                </a:cubicBezTo>
                <a:lnTo>
                  <a:pt x="101607" y="2463800"/>
                </a:lnTo>
                <a:cubicBezTo>
                  <a:pt x="45491" y="2463800"/>
                  <a:pt x="0" y="2418309"/>
                  <a:pt x="0" y="2362193"/>
                </a:cubicBezTo>
                <a:lnTo>
                  <a:pt x="0" y="101607"/>
                </a:lnTo>
                <a:cubicBezTo>
                  <a:pt x="0" y="45529"/>
                  <a:pt x="45529" y="0"/>
                  <a:pt x="101607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56595" y="2476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57175" y="85725"/>
                </a:moveTo>
                <a:cubicBezTo>
                  <a:pt x="257175" y="69954"/>
                  <a:pt x="244371" y="57150"/>
                  <a:pt x="228600" y="57150"/>
                </a:cubicBezTo>
                <a:cubicBezTo>
                  <a:pt x="212829" y="57150"/>
                  <a:pt x="200025" y="69954"/>
                  <a:pt x="200025" y="85725"/>
                </a:cubicBezTo>
                <a:cubicBezTo>
                  <a:pt x="200025" y="101496"/>
                  <a:pt x="212829" y="114300"/>
                  <a:pt x="228600" y="114300"/>
                </a:cubicBezTo>
                <a:cubicBezTo>
                  <a:pt x="244371" y="114300"/>
                  <a:pt x="257175" y="101496"/>
                  <a:pt x="257175" y="85725"/>
                </a:cubicBezTo>
                <a:close/>
                <a:moveTo>
                  <a:pt x="228600" y="371475"/>
                </a:moveTo>
                <a:cubicBezTo>
                  <a:pt x="260122" y="371475"/>
                  <a:pt x="285750" y="345847"/>
                  <a:pt x="285750" y="314325"/>
                </a:cubicBezTo>
                <a:cubicBezTo>
                  <a:pt x="285750" y="299859"/>
                  <a:pt x="280392" y="286554"/>
                  <a:pt x="271463" y="276552"/>
                </a:cubicBezTo>
                <a:lnTo>
                  <a:pt x="333524" y="152519"/>
                </a:lnTo>
                <a:cubicBezTo>
                  <a:pt x="338792" y="141893"/>
                  <a:pt x="334506" y="129034"/>
                  <a:pt x="323969" y="123765"/>
                </a:cubicBezTo>
                <a:cubicBezTo>
                  <a:pt x="313432" y="118497"/>
                  <a:pt x="300484" y="122783"/>
                  <a:pt x="295215" y="133320"/>
                </a:cubicBezTo>
                <a:lnTo>
                  <a:pt x="233154" y="257354"/>
                </a:lnTo>
                <a:cubicBezTo>
                  <a:pt x="231636" y="257264"/>
                  <a:pt x="230118" y="257175"/>
                  <a:pt x="228600" y="257175"/>
                </a:cubicBezTo>
                <a:cubicBezTo>
                  <a:pt x="197078" y="257175"/>
                  <a:pt x="171450" y="282803"/>
                  <a:pt x="171450" y="314325"/>
                </a:cubicBezTo>
                <a:cubicBezTo>
                  <a:pt x="171450" y="345847"/>
                  <a:pt x="197078" y="371475"/>
                  <a:pt x="228600" y="371475"/>
                </a:cubicBezTo>
                <a:close/>
                <a:moveTo>
                  <a:pt x="157163" y="128588"/>
                </a:moveTo>
                <a:cubicBezTo>
                  <a:pt x="157163" y="112817"/>
                  <a:pt x="144358" y="100013"/>
                  <a:pt x="128588" y="100013"/>
                </a:cubicBezTo>
                <a:cubicBezTo>
                  <a:pt x="112817" y="100013"/>
                  <a:pt x="100013" y="112817"/>
                  <a:pt x="100013" y="128588"/>
                </a:cubicBezTo>
                <a:cubicBezTo>
                  <a:pt x="100013" y="144358"/>
                  <a:pt x="112817" y="157163"/>
                  <a:pt x="128588" y="157163"/>
                </a:cubicBezTo>
                <a:cubicBezTo>
                  <a:pt x="144358" y="157163"/>
                  <a:pt x="157163" y="144358"/>
                  <a:pt x="157163" y="128588"/>
                </a:cubicBezTo>
                <a:close/>
                <a:moveTo>
                  <a:pt x="85725" y="257175"/>
                </a:moveTo>
                <a:cubicBezTo>
                  <a:pt x="101496" y="257175"/>
                  <a:pt x="114300" y="244371"/>
                  <a:pt x="114300" y="228600"/>
                </a:cubicBezTo>
                <a:cubicBezTo>
                  <a:pt x="114300" y="212829"/>
                  <a:pt x="101496" y="200025"/>
                  <a:pt x="85725" y="200025"/>
                </a:cubicBezTo>
                <a:cubicBezTo>
                  <a:pt x="69954" y="200025"/>
                  <a:pt x="57150" y="212829"/>
                  <a:pt x="57150" y="228600"/>
                </a:cubicBezTo>
                <a:cubicBezTo>
                  <a:pt x="57150" y="244371"/>
                  <a:pt x="69954" y="257175"/>
                  <a:pt x="85725" y="257175"/>
                </a:cubicBezTo>
                <a:close/>
                <a:moveTo>
                  <a:pt x="400050" y="228600"/>
                </a:moveTo>
                <a:cubicBezTo>
                  <a:pt x="400050" y="212829"/>
                  <a:pt x="387246" y="200025"/>
                  <a:pt x="371475" y="200025"/>
                </a:cubicBezTo>
                <a:cubicBezTo>
                  <a:pt x="355704" y="200025"/>
                  <a:pt x="342900" y="212829"/>
                  <a:pt x="342900" y="228600"/>
                </a:cubicBezTo>
                <a:cubicBezTo>
                  <a:pt x="342900" y="244371"/>
                  <a:pt x="355704" y="257175"/>
                  <a:pt x="371475" y="257175"/>
                </a:cubicBezTo>
                <a:cubicBezTo>
                  <a:pt x="387246" y="257175"/>
                  <a:pt x="400050" y="244371"/>
                  <a:pt x="400050" y="22860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316390" y="2273300"/>
            <a:ext cx="656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Indicadores Clave (KPIs)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316390" y="2628900"/>
            <a:ext cx="654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Número de empresas, total de reseñas y calificación promedio para una referencia rápida.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8178800" y="1473200"/>
            <a:ext cx="3759200" cy="5130800"/>
          </a:xfrm>
          <a:custGeom>
            <a:avLst/>
            <a:gdLst/>
            <a:ahLst/>
            <a:cxnLst/>
            <a:rect l="l" t="t" r="r" b="b"/>
            <a:pathLst>
              <a:path w="3759200" h="5130800">
                <a:moveTo>
                  <a:pt x="101611" y="0"/>
                </a:moveTo>
                <a:lnTo>
                  <a:pt x="3657589" y="0"/>
                </a:lnTo>
                <a:cubicBezTo>
                  <a:pt x="3713707" y="0"/>
                  <a:pt x="3759200" y="45493"/>
                  <a:pt x="3759200" y="101611"/>
                </a:cubicBezTo>
                <a:lnTo>
                  <a:pt x="3759200" y="5029189"/>
                </a:lnTo>
                <a:cubicBezTo>
                  <a:pt x="3759200" y="5085307"/>
                  <a:pt x="3713707" y="5130800"/>
                  <a:pt x="3657589" y="5130800"/>
                </a:cubicBezTo>
                <a:lnTo>
                  <a:pt x="101611" y="5130800"/>
                </a:lnTo>
                <a:cubicBezTo>
                  <a:pt x="45493" y="5130800"/>
                  <a:pt x="0" y="5085307"/>
                  <a:pt x="0" y="502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9801225" y="33020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300038"/>
                </a:moveTo>
                <a:cubicBezTo>
                  <a:pt x="0" y="371029"/>
                  <a:pt x="57596" y="428625"/>
                  <a:pt x="128588" y="428625"/>
                </a:cubicBezTo>
                <a:lnTo>
                  <a:pt x="400050" y="428625"/>
                </a:lnTo>
                <a:cubicBezTo>
                  <a:pt x="463183" y="428625"/>
                  <a:pt x="514350" y="377458"/>
                  <a:pt x="514350" y="314325"/>
                </a:cubicBezTo>
                <a:cubicBezTo>
                  <a:pt x="514350" y="268248"/>
                  <a:pt x="487114" y="228511"/>
                  <a:pt x="447824" y="210473"/>
                </a:cubicBezTo>
                <a:cubicBezTo>
                  <a:pt x="453807" y="198775"/>
                  <a:pt x="457200" y="185470"/>
                  <a:pt x="457200" y="171450"/>
                </a:cubicBezTo>
                <a:cubicBezTo>
                  <a:pt x="457200" y="124123"/>
                  <a:pt x="418802" y="85725"/>
                  <a:pt x="371475" y="85725"/>
                </a:cubicBezTo>
                <a:cubicBezTo>
                  <a:pt x="355669" y="85725"/>
                  <a:pt x="340935" y="90011"/>
                  <a:pt x="328255" y="97423"/>
                </a:cubicBezTo>
                <a:cubicBezTo>
                  <a:pt x="306735" y="56525"/>
                  <a:pt x="263783" y="28575"/>
                  <a:pt x="214313" y="28575"/>
                </a:cubicBezTo>
                <a:cubicBezTo>
                  <a:pt x="143321" y="28575"/>
                  <a:pt x="85725" y="86171"/>
                  <a:pt x="85725" y="157163"/>
                </a:cubicBezTo>
                <a:cubicBezTo>
                  <a:pt x="85725" y="164306"/>
                  <a:pt x="86350" y="171361"/>
                  <a:pt x="87422" y="178147"/>
                </a:cubicBezTo>
                <a:cubicBezTo>
                  <a:pt x="36612" y="195292"/>
                  <a:pt x="0" y="243423"/>
                  <a:pt x="0" y="30003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8944945" y="3860800"/>
            <a:ext cx="222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Nube de Palabras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8337550" y="42672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Identifica temas recurrentes y palabras clave a vuelo de pájaro.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254000" y="4140200"/>
            <a:ext cx="3759200" cy="2463800"/>
          </a:xfrm>
          <a:custGeom>
            <a:avLst/>
            <a:gdLst/>
            <a:ahLst/>
            <a:cxnLst/>
            <a:rect l="l" t="t" r="r" b="b"/>
            <a:pathLst>
              <a:path w="3759200" h="2463800">
                <a:moveTo>
                  <a:pt x="101607" y="0"/>
                </a:moveTo>
                <a:lnTo>
                  <a:pt x="3657593" y="0"/>
                </a:lnTo>
                <a:cubicBezTo>
                  <a:pt x="3713709" y="0"/>
                  <a:pt x="3759200" y="45491"/>
                  <a:pt x="3759200" y="101607"/>
                </a:cubicBezTo>
                <a:lnTo>
                  <a:pt x="3759200" y="2362193"/>
                </a:lnTo>
                <a:cubicBezTo>
                  <a:pt x="3759200" y="2418309"/>
                  <a:pt x="3713709" y="2463800"/>
                  <a:pt x="3657593" y="2463800"/>
                </a:cubicBezTo>
                <a:lnTo>
                  <a:pt x="101607" y="2463800"/>
                </a:lnTo>
                <a:cubicBezTo>
                  <a:pt x="45491" y="2463800"/>
                  <a:pt x="0" y="2418309"/>
                  <a:pt x="0" y="2362193"/>
                </a:cubicBezTo>
                <a:lnTo>
                  <a:pt x="0" y="101607"/>
                </a:lnTo>
                <a:cubicBezTo>
                  <a:pt x="0" y="45529"/>
                  <a:pt x="45529" y="0"/>
                  <a:pt x="101607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1905000" y="4635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57175" y="85725"/>
                </a:moveTo>
                <a:cubicBezTo>
                  <a:pt x="257175" y="69954"/>
                  <a:pt x="244371" y="57150"/>
                  <a:pt x="228600" y="57150"/>
                </a:cubicBezTo>
                <a:cubicBezTo>
                  <a:pt x="212829" y="57150"/>
                  <a:pt x="200025" y="69954"/>
                  <a:pt x="200025" y="85725"/>
                </a:cubicBezTo>
                <a:cubicBezTo>
                  <a:pt x="200025" y="101496"/>
                  <a:pt x="212829" y="114300"/>
                  <a:pt x="228600" y="114300"/>
                </a:cubicBezTo>
                <a:cubicBezTo>
                  <a:pt x="244371" y="114300"/>
                  <a:pt x="257175" y="101496"/>
                  <a:pt x="257175" y="85725"/>
                </a:cubicBezTo>
                <a:close/>
                <a:moveTo>
                  <a:pt x="228600" y="371475"/>
                </a:moveTo>
                <a:cubicBezTo>
                  <a:pt x="260122" y="371475"/>
                  <a:pt x="285750" y="345847"/>
                  <a:pt x="285750" y="314325"/>
                </a:cubicBezTo>
                <a:cubicBezTo>
                  <a:pt x="285750" y="299859"/>
                  <a:pt x="280392" y="286554"/>
                  <a:pt x="271463" y="276552"/>
                </a:cubicBezTo>
                <a:lnTo>
                  <a:pt x="333524" y="152519"/>
                </a:lnTo>
                <a:cubicBezTo>
                  <a:pt x="338792" y="141893"/>
                  <a:pt x="334506" y="129034"/>
                  <a:pt x="323969" y="123765"/>
                </a:cubicBezTo>
                <a:cubicBezTo>
                  <a:pt x="313432" y="118497"/>
                  <a:pt x="300484" y="122783"/>
                  <a:pt x="295215" y="133320"/>
                </a:cubicBezTo>
                <a:lnTo>
                  <a:pt x="233154" y="257354"/>
                </a:lnTo>
                <a:cubicBezTo>
                  <a:pt x="231636" y="257264"/>
                  <a:pt x="230118" y="257175"/>
                  <a:pt x="228600" y="257175"/>
                </a:cubicBezTo>
                <a:cubicBezTo>
                  <a:pt x="197078" y="257175"/>
                  <a:pt x="171450" y="282803"/>
                  <a:pt x="171450" y="314325"/>
                </a:cubicBezTo>
                <a:cubicBezTo>
                  <a:pt x="171450" y="345847"/>
                  <a:pt x="197078" y="371475"/>
                  <a:pt x="228600" y="371475"/>
                </a:cubicBezTo>
                <a:close/>
                <a:moveTo>
                  <a:pt x="157163" y="128588"/>
                </a:moveTo>
                <a:cubicBezTo>
                  <a:pt x="157163" y="112817"/>
                  <a:pt x="144358" y="100013"/>
                  <a:pt x="128588" y="100013"/>
                </a:cubicBezTo>
                <a:cubicBezTo>
                  <a:pt x="112817" y="100013"/>
                  <a:pt x="100013" y="112817"/>
                  <a:pt x="100013" y="128588"/>
                </a:cubicBezTo>
                <a:cubicBezTo>
                  <a:pt x="100013" y="144358"/>
                  <a:pt x="112817" y="157163"/>
                  <a:pt x="128588" y="157163"/>
                </a:cubicBezTo>
                <a:cubicBezTo>
                  <a:pt x="144358" y="157163"/>
                  <a:pt x="157163" y="144358"/>
                  <a:pt x="157163" y="128588"/>
                </a:cubicBezTo>
                <a:close/>
                <a:moveTo>
                  <a:pt x="85725" y="257175"/>
                </a:moveTo>
                <a:cubicBezTo>
                  <a:pt x="101496" y="257175"/>
                  <a:pt x="114300" y="244371"/>
                  <a:pt x="114300" y="228600"/>
                </a:cubicBezTo>
                <a:cubicBezTo>
                  <a:pt x="114300" y="212829"/>
                  <a:pt x="101496" y="200025"/>
                  <a:pt x="85725" y="200025"/>
                </a:cubicBezTo>
                <a:cubicBezTo>
                  <a:pt x="69954" y="200025"/>
                  <a:pt x="57150" y="212829"/>
                  <a:pt x="57150" y="228600"/>
                </a:cubicBezTo>
                <a:cubicBezTo>
                  <a:pt x="57150" y="244371"/>
                  <a:pt x="69954" y="257175"/>
                  <a:pt x="85725" y="257175"/>
                </a:cubicBezTo>
                <a:close/>
                <a:moveTo>
                  <a:pt x="400050" y="228600"/>
                </a:moveTo>
                <a:cubicBezTo>
                  <a:pt x="400050" y="212829"/>
                  <a:pt x="387246" y="200025"/>
                  <a:pt x="371475" y="200025"/>
                </a:cubicBezTo>
                <a:cubicBezTo>
                  <a:pt x="355704" y="200025"/>
                  <a:pt x="342900" y="212829"/>
                  <a:pt x="342900" y="228600"/>
                </a:cubicBezTo>
                <a:cubicBezTo>
                  <a:pt x="342900" y="244371"/>
                  <a:pt x="355704" y="257175"/>
                  <a:pt x="371475" y="257175"/>
                </a:cubicBezTo>
                <a:cubicBezTo>
                  <a:pt x="387246" y="257175"/>
                  <a:pt x="400050" y="244371"/>
                  <a:pt x="400050" y="22860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888559" y="5194300"/>
            <a:ext cx="2489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Dial de Sentimiento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412750" y="56007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indicador visual del sentimiento agregado.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4216400" y="4140200"/>
            <a:ext cx="3759200" cy="2463800"/>
          </a:xfrm>
          <a:custGeom>
            <a:avLst/>
            <a:gdLst/>
            <a:ahLst/>
            <a:cxnLst/>
            <a:rect l="l" t="t" r="r" b="b"/>
            <a:pathLst>
              <a:path w="3759200" h="2463800">
                <a:moveTo>
                  <a:pt x="101607" y="0"/>
                </a:moveTo>
                <a:lnTo>
                  <a:pt x="3657593" y="0"/>
                </a:lnTo>
                <a:cubicBezTo>
                  <a:pt x="3713709" y="0"/>
                  <a:pt x="3759200" y="45491"/>
                  <a:pt x="3759200" y="101607"/>
                </a:cubicBezTo>
                <a:lnTo>
                  <a:pt x="3759200" y="2362193"/>
                </a:lnTo>
                <a:cubicBezTo>
                  <a:pt x="3759200" y="2418309"/>
                  <a:pt x="3713709" y="2463800"/>
                  <a:pt x="3657593" y="2463800"/>
                </a:cubicBezTo>
                <a:lnTo>
                  <a:pt x="101607" y="2463800"/>
                </a:lnTo>
                <a:cubicBezTo>
                  <a:pt x="45491" y="2463800"/>
                  <a:pt x="0" y="2418309"/>
                  <a:pt x="0" y="2362193"/>
                </a:cubicBezTo>
                <a:lnTo>
                  <a:pt x="0" y="101607"/>
                </a:lnTo>
                <a:cubicBezTo>
                  <a:pt x="0" y="45529"/>
                  <a:pt x="45529" y="0"/>
                  <a:pt x="101607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5895975" y="47625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28600" y="142875"/>
                </a:moveTo>
                <a:lnTo>
                  <a:pt x="228600" y="228600"/>
                </a:lnTo>
                <a:lnTo>
                  <a:pt x="342900" y="228600"/>
                </a:lnTo>
                <a:lnTo>
                  <a:pt x="342900" y="142875"/>
                </a:lnTo>
                <a:lnTo>
                  <a:pt x="228600" y="142875"/>
                </a:lnTo>
                <a:close/>
                <a:moveTo>
                  <a:pt x="171450" y="142875"/>
                </a:moveTo>
                <a:lnTo>
                  <a:pt x="57150" y="142875"/>
                </a:lnTo>
                <a:lnTo>
                  <a:pt x="57150" y="228600"/>
                </a:lnTo>
                <a:lnTo>
                  <a:pt x="171450" y="228600"/>
                </a:lnTo>
                <a:lnTo>
                  <a:pt x="171450" y="142875"/>
                </a:lnTo>
                <a:close/>
                <a:moveTo>
                  <a:pt x="0" y="285750"/>
                </a:moveTo>
                <a:lnTo>
                  <a:pt x="0" y="85725"/>
                </a:lnTo>
                <a:cubicBezTo>
                  <a:pt x="0" y="54203"/>
                  <a:pt x="25628" y="28575"/>
                  <a:pt x="57150" y="28575"/>
                </a:cubicBezTo>
                <a:lnTo>
                  <a:pt x="342900" y="28575"/>
                </a:lnTo>
                <a:cubicBezTo>
                  <a:pt x="374422" y="28575"/>
                  <a:pt x="400050" y="54203"/>
                  <a:pt x="400050" y="85725"/>
                </a:cubicBezTo>
                <a:lnTo>
                  <a:pt x="400050" y="371475"/>
                </a:lnTo>
                <a:cubicBezTo>
                  <a:pt x="400050" y="402997"/>
                  <a:pt x="374422" y="428625"/>
                  <a:pt x="342900" y="428625"/>
                </a:cubicBezTo>
                <a:lnTo>
                  <a:pt x="57150" y="428625"/>
                </a:lnTo>
                <a:cubicBezTo>
                  <a:pt x="25628" y="428625"/>
                  <a:pt x="0" y="402997"/>
                  <a:pt x="0" y="371475"/>
                </a:cubicBezTo>
                <a:lnTo>
                  <a:pt x="0" y="285750"/>
                </a:lnTo>
                <a:close/>
                <a:moveTo>
                  <a:pt x="342900" y="285750"/>
                </a:moveTo>
                <a:lnTo>
                  <a:pt x="228600" y="285750"/>
                </a:lnTo>
                <a:lnTo>
                  <a:pt x="228600" y="371475"/>
                </a:lnTo>
                <a:lnTo>
                  <a:pt x="342900" y="371475"/>
                </a:lnTo>
                <a:lnTo>
                  <a:pt x="342900" y="285750"/>
                </a:lnTo>
                <a:close/>
                <a:moveTo>
                  <a:pt x="171450" y="371475"/>
                </a:moveTo>
                <a:lnTo>
                  <a:pt x="171450" y="285750"/>
                </a:lnTo>
                <a:lnTo>
                  <a:pt x="57150" y="285750"/>
                </a:lnTo>
                <a:lnTo>
                  <a:pt x="57150" y="371475"/>
                </a:lnTo>
                <a:lnTo>
                  <a:pt x="171450" y="371475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5105753" y="5321300"/>
            <a:ext cx="198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Tabla Detallada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4405136" y="57277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Exploración granular de cada reseña.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7112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TWOTHIRDS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9304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líder en calidad y satisfacción del cliente en el sector de ropa. El análisis de 2025 revela una percepción altamente favorable y una lealtad de marca sólida.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454400"/>
            <a:ext cx="2616200" cy="1524000"/>
          </a:xfrm>
          <a:custGeom>
            <a:avLst/>
            <a:gdLst/>
            <a:ahLst/>
            <a:cxnLst/>
            <a:rect l="l" t="t" r="r" b="b"/>
            <a:pathLst>
              <a:path w="2616200" h="1524000">
                <a:moveTo>
                  <a:pt x="101605" y="0"/>
                </a:moveTo>
                <a:lnTo>
                  <a:pt x="2514595" y="0"/>
                </a:lnTo>
                <a:cubicBezTo>
                  <a:pt x="2570710" y="0"/>
                  <a:pt x="2616200" y="45490"/>
                  <a:pt x="2616200" y="101605"/>
                </a:cubicBezTo>
                <a:lnTo>
                  <a:pt x="2616200" y="1422395"/>
                </a:lnTo>
                <a:cubicBezTo>
                  <a:pt x="2616200" y="1478510"/>
                  <a:pt x="2570710" y="1524000"/>
                  <a:pt x="25145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342900" y="3657600"/>
            <a:ext cx="243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BC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80/100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06400" y="4165600"/>
            <a:ext cx="2311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Puntaje de Sentimiento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073400" y="3454400"/>
            <a:ext cx="2616200" cy="1524000"/>
          </a:xfrm>
          <a:custGeom>
            <a:avLst/>
            <a:gdLst/>
            <a:ahLst/>
            <a:cxnLst/>
            <a:rect l="l" t="t" r="r" b="b"/>
            <a:pathLst>
              <a:path w="2616200" h="1524000">
                <a:moveTo>
                  <a:pt x="101605" y="0"/>
                </a:moveTo>
                <a:lnTo>
                  <a:pt x="2514595" y="0"/>
                </a:lnTo>
                <a:cubicBezTo>
                  <a:pt x="2570710" y="0"/>
                  <a:pt x="2616200" y="45490"/>
                  <a:pt x="2616200" y="101605"/>
                </a:cubicBezTo>
                <a:lnTo>
                  <a:pt x="2616200" y="1422395"/>
                </a:lnTo>
                <a:cubicBezTo>
                  <a:pt x="2616200" y="1478510"/>
                  <a:pt x="2570710" y="1524000"/>
                  <a:pt x="25145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3162300" y="3657600"/>
            <a:ext cx="243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BC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78%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225800" y="4165600"/>
            <a:ext cx="2311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Reseñas de 5 Estrellas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54000" y="5181600"/>
            <a:ext cx="5435600" cy="965200"/>
          </a:xfrm>
          <a:custGeom>
            <a:avLst/>
            <a:gdLst/>
            <a:ahLst/>
            <a:cxnLst/>
            <a:rect l="l" t="t" r="r" b="b"/>
            <a:pathLst>
              <a:path w="5435600" h="965200">
                <a:moveTo>
                  <a:pt x="101597" y="0"/>
                </a:moveTo>
                <a:lnTo>
                  <a:pt x="5334003" y="0"/>
                </a:lnTo>
                <a:cubicBezTo>
                  <a:pt x="5390113" y="0"/>
                  <a:pt x="5435600" y="45487"/>
                  <a:pt x="5435600" y="101597"/>
                </a:cubicBezTo>
                <a:lnTo>
                  <a:pt x="5435600" y="863603"/>
                </a:lnTo>
                <a:cubicBezTo>
                  <a:pt x="5435600" y="919713"/>
                  <a:pt x="5390113" y="965200"/>
                  <a:pt x="5334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457200" y="53848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Temas Clave Detectados: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57200" y="56896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Calidad, </a:t>
            </a:r>
            <a:r>
              <a:rPr lang="en-US" sz="1400" dirty="0">
                <a:solidFill>
                  <a:srgbClr val="FFFFFF"/>
                </a:solidFill>
                <a:highlight>
                  <a:srgbClr val="00BCD4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perfecto 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pedido, sostenibilidad, tejidos.</a:t>
            </a:r>
            <a:endParaRPr lang="en-US" sz="1600" dirty="0"/>
          </a:p>
        </p:txBody>
      </p:sp>
      <p:pic>
        <p:nvPicPr>
          <p:cNvPr id="15" name="Image 2" descr="https://kimi-web-img.moonshot.cn/img/www.lifewire.com/71317118635bdbd7d7cff57ad0d95c5188c82971.png"/>
          <p:cNvPicPr>
            <a:picLocks noChangeAspect="1"/>
          </p:cNvPicPr>
          <p:nvPr/>
        </p:nvPicPr>
        <p:blipFill>
          <a:blip r:embed="rId5"/>
          <a:srcRect l="19516" r="19516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1176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ZARA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8288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caso que evidencia desafíos operativos y de servicio. El análisis de 2025 muestra una percepción desfavorable, revelando áreas críticas para la mejora.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048000"/>
            <a:ext cx="2616200" cy="1524000"/>
          </a:xfrm>
          <a:custGeom>
            <a:avLst/>
            <a:gdLst/>
            <a:ahLst/>
            <a:cxnLst/>
            <a:rect l="l" t="t" r="r" b="b"/>
            <a:pathLst>
              <a:path w="2616200" h="1524000">
                <a:moveTo>
                  <a:pt x="101605" y="0"/>
                </a:moveTo>
                <a:lnTo>
                  <a:pt x="2514595" y="0"/>
                </a:lnTo>
                <a:cubicBezTo>
                  <a:pt x="2570710" y="0"/>
                  <a:pt x="2616200" y="45490"/>
                  <a:pt x="2616200" y="101605"/>
                </a:cubicBezTo>
                <a:lnTo>
                  <a:pt x="2616200" y="1422395"/>
                </a:lnTo>
                <a:cubicBezTo>
                  <a:pt x="2616200" y="1478510"/>
                  <a:pt x="2570710" y="1524000"/>
                  <a:pt x="25145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A4D5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342900" y="3251200"/>
            <a:ext cx="243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 20/100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06400" y="3759200"/>
            <a:ext cx="2311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Puntaje de Sentimiento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073400" y="3048000"/>
            <a:ext cx="2616200" cy="1524000"/>
          </a:xfrm>
          <a:custGeom>
            <a:avLst/>
            <a:gdLst/>
            <a:ahLst/>
            <a:cxnLst/>
            <a:rect l="l" t="t" r="r" b="b"/>
            <a:pathLst>
              <a:path w="2616200" h="1524000">
                <a:moveTo>
                  <a:pt x="101605" y="0"/>
                </a:moveTo>
                <a:lnTo>
                  <a:pt x="2514595" y="0"/>
                </a:lnTo>
                <a:cubicBezTo>
                  <a:pt x="2570710" y="0"/>
                  <a:pt x="2616200" y="45490"/>
                  <a:pt x="2616200" y="101605"/>
                </a:cubicBezTo>
                <a:lnTo>
                  <a:pt x="2616200" y="1422395"/>
                </a:lnTo>
                <a:cubicBezTo>
                  <a:pt x="2616200" y="1478510"/>
                  <a:pt x="2570710" y="1524000"/>
                  <a:pt x="25145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A4D5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3162300" y="3251200"/>
            <a:ext cx="243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67%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225800" y="3759200"/>
            <a:ext cx="231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Reseñas de 1 Estrella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54000" y="4775200"/>
            <a:ext cx="5435600" cy="965200"/>
          </a:xfrm>
          <a:custGeom>
            <a:avLst/>
            <a:gdLst/>
            <a:ahLst/>
            <a:cxnLst/>
            <a:rect l="l" t="t" r="r" b="b"/>
            <a:pathLst>
              <a:path w="5435600" h="965200">
                <a:moveTo>
                  <a:pt x="101597" y="0"/>
                </a:moveTo>
                <a:lnTo>
                  <a:pt x="5334003" y="0"/>
                </a:lnTo>
                <a:cubicBezTo>
                  <a:pt x="5390113" y="0"/>
                  <a:pt x="5435600" y="45487"/>
                  <a:pt x="5435600" y="101597"/>
                </a:cubicBezTo>
                <a:lnTo>
                  <a:pt x="5435600" y="863603"/>
                </a:lnTo>
                <a:cubicBezTo>
                  <a:pt x="5435600" y="919713"/>
                  <a:pt x="5390113" y="965200"/>
                  <a:pt x="5334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457200" y="49784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Problemas Recurrentes: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57200" y="52832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Devoluciones, reembolsos, </a:t>
            </a:r>
            <a:r>
              <a:rPr lang="en-US" sz="1400" dirty="0">
                <a:solidFill>
                  <a:srgbClr val="FFFFFF"/>
                </a:solidFill>
                <a:highlight>
                  <a:srgbClr val="4A4D59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servicio al cliente 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pedidos.</a:t>
            </a:r>
            <a:endParaRPr lang="en-US" sz="1600" dirty="0"/>
          </a:p>
        </p:txBody>
      </p:sp>
      <p:pic>
        <p:nvPicPr>
          <p:cNvPr id="15" name="Image 2" descr="https://kimi-web-img.moonshot.cn/img/www.lifewire.com/71317118635bdbd7d7cff57ad0d95c5188c82971.png"/>
          <p:cNvPicPr>
            <a:picLocks noChangeAspect="1"/>
          </p:cNvPicPr>
          <p:nvPr/>
        </p:nvPicPr>
        <p:blipFill>
          <a:blip r:embed="rId5"/>
          <a:srcRect l="19516" r="19516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1625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Resultados y Entregables Clave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22352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pipeline completo, desde la adquisición de datos hasta la entrega de una herramienta analítica funcional.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092200" y="3098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1400175" y="3378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392728" y="179040"/>
                </a:moveTo>
                <a:cubicBezTo>
                  <a:pt x="385852" y="151448"/>
                  <a:pt x="372814" y="130641"/>
                  <a:pt x="345043" y="130641"/>
                </a:cubicBezTo>
                <a:lnTo>
                  <a:pt x="309235" y="130641"/>
                </a:lnTo>
                <a:lnTo>
                  <a:pt x="309235" y="172968"/>
                </a:lnTo>
                <a:cubicBezTo>
                  <a:pt x="309235" y="205829"/>
                  <a:pt x="281374" y="233511"/>
                  <a:pt x="249585" y="233511"/>
                </a:cubicBezTo>
                <a:lnTo>
                  <a:pt x="154216" y="233511"/>
                </a:lnTo>
                <a:cubicBezTo>
                  <a:pt x="128141" y="233511"/>
                  <a:pt x="106531" y="255836"/>
                  <a:pt x="106531" y="282000"/>
                </a:cubicBezTo>
                <a:lnTo>
                  <a:pt x="106531" y="372904"/>
                </a:lnTo>
                <a:cubicBezTo>
                  <a:pt x="106531" y="398800"/>
                  <a:pt x="129034" y="413980"/>
                  <a:pt x="154216" y="421392"/>
                </a:cubicBezTo>
                <a:cubicBezTo>
                  <a:pt x="184398" y="430232"/>
                  <a:pt x="213420" y="431840"/>
                  <a:pt x="249585" y="421392"/>
                </a:cubicBezTo>
                <a:cubicBezTo>
                  <a:pt x="273606" y="414427"/>
                  <a:pt x="297269" y="400407"/>
                  <a:pt x="297269" y="372904"/>
                </a:cubicBezTo>
                <a:lnTo>
                  <a:pt x="297269" y="336560"/>
                </a:lnTo>
                <a:lnTo>
                  <a:pt x="201990" y="336560"/>
                </a:lnTo>
                <a:lnTo>
                  <a:pt x="201990" y="324416"/>
                </a:lnTo>
                <a:lnTo>
                  <a:pt x="345043" y="324416"/>
                </a:lnTo>
                <a:cubicBezTo>
                  <a:pt x="372814" y="324416"/>
                  <a:pt x="383084" y="305038"/>
                  <a:pt x="392728" y="276017"/>
                </a:cubicBezTo>
                <a:cubicBezTo>
                  <a:pt x="402729" y="246102"/>
                  <a:pt x="402282" y="217349"/>
                  <a:pt x="392728" y="179040"/>
                </a:cubicBezTo>
                <a:close/>
                <a:moveTo>
                  <a:pt x="255568" y="397103"/>
                </a:moveTo>
                <a:cubicBezTo>
                  <a:pt x="248771" y="397580"/>
                  <a:pt x="242277" y="394224"/>
                  <a:pt x="238734" y="388405"/>
                </a:cubicBezTo>
                <a:cubicBezTo>
                  <a:pt x="235191" y="382586"/>
                  <a:pt x="235191" y="375276"/>
                  <a:pt x="238734" y="369457"/>
                </a:cubicBezTo>
                <a:cubicBezTo>
                  <a:pt x="242277" y="363638"/>
                  <a:pt x="248771" y="360283"/>
                  <a:pt x="255568" y="360759"/>
                </a:cubicBezTo>
                <a:cubicBezTo>
                  <a:pt x="262364" y="360283"/>
                  <a:pt x="268858" y="363638"/>
                  <a:pt x="272401" y="369457"/>
                </a:cubicBezTo>
                <a:cubicBezTo>
                  <a:pt x="275945" y="375276"/>
                  <a:pt x="275945" y="382586"/>
                  <a:pt x="272401" y="388405"/>
                </a:cubicBezTo>
                <a:cubicBezTo>
                  <a:pt x="268858" y="394224"/>
                  <a:pt x="262364" y="397580"/>
                  <a:pt x="255568" y="397103"/>
                </a:cubicBezTo>
                <a:close/>
                <a:moveTo>
                  <a:pt x="149840" y="221546"/>
                </a:moveTo>
                <a:lnTo>
                  <a:pt x="245209" y="221546"/>
                </a:lnTo>
                <a:cubicBezTo>
                  <a:pt x="271730" y="221546"/>
                  <a:pt x="292894" y="199668"/>
                  <a:pt x="292894" y="173057"/>
                </a:cubicBezTo>
                <a:lnTo>
                  <a:pt x="292894" y="82064"/>
                </a:lnTo>
                <a:cubicBezTo>
                  <a:pt x="292894" y="56168"/>
                  <a:pt x="271105" y="36790"/>
                  <a:pt x="245209" y="32415"/>
                </a:cubicBezTo>
                <a:cubicBezTo>
                  <a:pt x="213241" y="27146"/>
                  <a:pt x="178504" y="27414"/>
                  <a:pt x="149840" y="32504"/>
                </a:cubicBezTo>
                <a:cubicBezTo>
                  <a:pt x="109478" y="39648"/>
                  <a:pt x="102156" y="54560"/>
                  <a:pt x="102156" y="82153"/>
                </a:cubicBezTo>
                <a:lnTo>
                  <a:pt x="102156" y="118497"/>
                </a:lnTo>
                <a:lnTo>
                  <a:pt x="197614" y="118497"/>
                </a:lnTo>
                <a:lnTo>
                  <a:pt x="197614" y="130641"/>
                </a:lnTo>
                <a:lnTo>
                  <a:pt x="66348" y="130641"/>
                </a:lnTo>
                <a:cubicBezTo>
                  <a:pt x="38576" y="130641"/>
                  <a:pt x="14288" y="147340"/>
                  <a:pt x="6697" y="179040"/>
                </a:cubicBezTo>
                <a:cubicBezTo>
                  <a:pt x="-2054" y="215384"/>
                  <a:pt x="-2411" y="238065"/>
                  <a:pt x="6697" y="276017"/>
                </a:cubicBezTo>
                <a:cubicBezTo>
                  <a:pt x="13484" y="304234"/>
                  <a:pt x="29647" y="324416"/>
                  <a:pt x="57418" y="324416"/>
                </a:cubicBezTo>
                <a:lnTo>
                  <a:pt x="90190" y="324416"/>
                </a:lnTo>
                <a:lnTo>
                  <a:pt x="90190" y="280839"/>
                </a:lnTo>
                <a:cubicBezTo>
                  <a:pt x="90190" y="249317"/>
                  <a:pt x="117425" y="221546"/>
                  <a:pt x="149840" y="221546"/>
                </a:cubicBezTo>
                <a:close/>
                <a:moveTo>
                  <a:pt x="143947" y="57775"/>
                </a:moveTo>
                <a:cubicBezTo>
                  <a:pt x="154001" y="57775"/>
                  <a:pt x="162163" y="65938"/>
                  <a:pt x="162163" y="75992"/>
                </a:cubicBezTo>
                <a:cubicBezTo>
                  <a:pt x="162163" y="86046"/>
                  <a:pt x="154001" y="94208"/>
                  <a:pt x="143947" y="94208"/>
                </a:cubicBezTo>
                <a:cubicBezTo>
                  <a:pt x="133893" y="94208"/>
                  <a:pt x="125730" y="86046"/>
                  <a:pt x="125730" y="75992"/>
                </a:cubicBezTo>
                <a:cubicBezTo>
                  <a:pt x="125730" y="65938"/>
                  <a:pt x="133893" y="57775"/>
                  <a:pt x="143947" y="5777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278606" y="4267200"/>
            <a:ext cx="26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Notebook Reproducible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209550" y="4572000"/>
            <a:ext cx="278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Código de scraping y limpieza.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089400" y="3098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397375" y="3378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3493470" y="4267200"/>
            <a:ext cx="220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Multilingüe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206750" y="4572000"/>
            <a:ext cx="278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1.2M reseñas limpias y etiquetadas.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086600" y="2946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337425" y="3225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58259" y="34915"/>
                </a:moveTo>
                <a:lnTo>
                  <a:pt x="490597" y="169128"/>
                </a:lnTo>
                <a:cubicBezTo>
                  <a:pt x="515332" y="194221"/>
                  <a:pt x="515332" y="234404"/>
                  <a:pt x="490597" y="259497"/>
                </a:cubicBezTo>
                <a:lnTo>
                  <a:pt x="350937" y="400854"/>
                </a:lnTo>
                <a:cubicBezTo>
                  <a:pt x="342632" y="409248"/>
                  <a:pt x="329059" y="409337"/>
                  <a:pt x="320665" y="401032"/>
                </a:cubicBezTo>
                <a:cubicBezTo>
                  <a:pt x="312271" y="392728"/>
                  <a:pt x="312182" y="379155"/>
                  <a:pt x="320486" y="370761"/>
                </a:cubicBezTo>
                <a:lnTo>
                  <a:pt x="460147" y="229314"/>
                </a:lnTo>
                <a:cubicBezTo>
                  <a:pt x="468362" y="221010"/>
                  <a:pt x="468362" y="207526"/>
                  <a:pt x="460147" y="199221"/>
                </a:cubicBezTo>
                <a:lnTo>
                  <a:pt x="327720" y="65097"/>
                </a:lnTo>
                <a:cubicBezTo>
                  <a:pt x="319415" y="56704"/>
                  <a:pt x="319504" y="43130"/>
                  <a:pt x="327898" y="34826"/>
                </a:cubicBezTo>
                <a:cubicBezTo>
                  <a:pt x="336292" y="26521"/>
                  <a:pt x="349865" y="26610"/>
                  <a:pt x="358170" y="35004"/>
                </a:cubicBezTo>
                <a:close/>
                <a:moveTo>
                  <a:pt x="28664" y="204936"/>
                </a:moveTo>
                <a:lnTo>
                  <a:pt x="28664" y="85725"/>
                </a:lnTo>
                <a:cubicBezTo>
                  <a:pt x="28664" y="54203"/>
                  <a:pt x="54293" y="28575"/>
                  <a:pt x="85814" y="28575"/>
                </a:cubicBezTo>
                <a:lnTo>
                  <a:pt x="205026" y="28575"/>
                </a:lnTo>
                <a:cubicBezTo>
                  <a:pt x="220206" y="28575"/>
                  <a:pt x="234761" y="34558"/>
                  <a:pt x="245477" y="45274"/>
                </a:cubicBezTo>
                <a:lnTo>
                  <a:pt x="374065" y="173861"/>
                </a:lnTo>
                <a:cubicBezTo>
                  <a:pt x="396389" y="196185"/>
                  <a:pt x="396389" y="232350"/>
                  <a:pt x="374065" y="254675"/>
                </a:cubicBezTo>
                <a:lnTo>
                  <a:pt x="254853" y="373886"/>
                </a:lnTo>
                <a:cubicBezTo>
                  <a:pt x="232529" y="396210"/>
                  <a:pt x="196364" y="396210"/>
                  <a:pt x="174040" y="373886"/>
                </a:cubicBezTo>
                <a:lnTo>
                  <a:pt x="45452" y="245299"/>
                </a:lnTo>
                <a:cubicBezTo>
                  <a:pt x="34736" y="234583"/>
                  <a:pt x="28754" y="220027"/>
                  <a:pt x="28754" y="204847"/>
                </a:cubicBezTo>
                <a:close/>
                <a:moveTo>
                  <a:pt x="157252" y="128588"/>
                </a:moveTo>
                <a:cubicBezTo>
                  <a:pt x="157252" y="112817"/>
                  <a:pt x="144448" y="100013"/>
                  <a:pt x="128677" y="100013"/>
                </a:cubicBezTo>
                <a:cubicBezTo>
                  <a:pt x="112906" y="100013"/>
                  <a:pt x="100102" y="112817"/>
                  <a:pt x="100102" y="128588"/>
                </a:cubicBezTo>
                <a:cubicBezTo>
                  <a:pt x="100102" y="144358"/>
                  <a:pt x="112906" y="157163"/>
                  <a:pt x="128677" y="157163"/>
                </a:cubicBezTo>
                <a:cubicBezTo>
                  <a:pt x="144448" y="157163"/>
                  <a:pt x="157252" y="144358"/>
                  <a:pt x="157252" y="12858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6197600" y="4114800"/>
            <a:ext cx="279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Etiquetas de Sentimiento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203950" y="4724400"/>
            <a:ext cx="278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Puntajes y confianza para cada reseña.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0083800" y="3098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10363200" y="337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9436453" y="4267200"/>
            <a:ext cx="231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Streamlit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201150" y="4572000"/>
            <a:ext cx="278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Herramienta de análisis interactiva.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0414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Impacto en el Negocio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7526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Transformamos el análisis de reputación de un proceso manual y tardío en una ventaja competitiva ágil y basada en datos.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022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87400" y="2971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 Competitivo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87400" y="3276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 gerentes pueden comparar su posición frente a la competencia en tiempo real.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292100" y="4038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4558" y="11251"/>
                </a:moveTo>
                <a:cubicBezTo>
                  <a:pt x="281404" y="14288"/>
                  <a:pt x="285750" y="21074"/>
                  <a:pt x="285750" y="28575"/>
                </a:cubicBezTo>
                <a:lnTo>
                  <a:pt x="285750" y="276225"/>
                </a:lnTo>
                <a:cubicBezTo>
                  <a:pt x="285750" y="283726"/>
                  <a:pt x="281404" y="290513"/>
                  <a:pt x="274558" y="293549"/>
                </a:cubicBezTo>
                <a:cubicBezTo>
                  <a:pt x="267712" y="296585"/>
                  <a:pt x="259794" y="295454"/>
                  <a:pt x="254139" y="290513"/>
                </a:cubicBezTo>
                <a:lnTo>
                  <a:pt x="226397" y="266283"/>
                </a:lnTo>
                <a:cubicBezTo>
                  <a:pt x="200442" y="243602"/>
                  <a:pt x="167640" y="230386"/>
                  <a:pt x="133290" y="228779"/>
                </a:cubicBezTo>
                <a:lnTo>
                  <a:pt x="133290" y="285750"/>
                </a:lnTo>
                <a:cubicBezTo>
                  <a:pt x="133290" y="296287"/>
                  <a:pt x="124777" y="304800"/>
                  <a:pt x="114240" y="304800"/>
                </a:cubicBezTo>
                <a:lnTo>
                  <a:pt x="95190" y="304800"/>
                </a:lnTo>
                <a:cubicBezTo>
                  <a:pt x="84653" y="304800"/>
                  <a:pt x="76140" y="296287"/>
                  <a:pt x="76140" y="285750"/>
                </a:cubicBezTo>
                <a:lnTo>
                  <a:pt x="76140" y="228600"/>
                </a:lnTo>
                <a:cubicBezTo>
                  <a:pt x="34111" y="228600"/>
                  <a:pt x="0" y="194489"/>
                  <a:pt x="0" y="152400"/>
                </a:cubicBezTo>
                <a:cubicBezTo>
                  <a:pt x="0" y="110311"/>
                  <a:pt x="34111" y="76200"/>
                  <a:pt x="76200" y="76200"/>
                </a:cubicBezTo>
                <a:lnTo>
                  <a:pt x="126504" y="76200"/>
                </a:lnTo>
                <a:cubicBezTo>
                  <a:pt x="163294" y="76081"/>
                  <a:pt x="198775" y="62686"/>
                  <a:pt x="226457" y="38517"/>
                </a:cubicBezTo>
                <a:lnTo>
                  <a:pt x="254198" y="14288"/>
                </a:lnTo>
                <a:cubicBezTo>
                  <a:pt x="259794" y="9346"/>
                  <a:pt x="267831" y="8215"/>
                  <a:pt x="274618" y="11251"/>
                </a:cubicBezTo>
                <a:close/>
                <a:moveTo>
                  <a:pt x="133350" y="190500"/>
                </a:moveTo>
                <a:lnTo>
                  <a:pt x="133350" y="190619"/>
                </a:lnTo>
                <a:cubicBezTo>
                  <a:pt x="175200" y="192226"/>
                  <a:pt x="215384" y="207585"/>
                  <a:pt x="247650" y="234315"/>
                </a:cubicBezTo>
                <a:lnTo>
                  <a:pt x="247650" y="70425"/>
                </a:lnTo>
                <a:cubicBezTo>
                  <a:pt x="215384" y="97155"/>
                  <a:pt x="175200" y="112514"/>
                  <a:pt x="133350" y="114121"/>
                </a:cubicBezTo>
                <a:lnTo>
                  <a:pt x="133350" y="190500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787400" y="3987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Detección Temprana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87400" y="4292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marketing puede detectar elogios o quejas emergentes para gestionar la marca.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54000" y="5054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787400" y="5003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Monitoreo de KPIs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87400" y="5308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operaciones pueden monitorear indicadores clave casi en tiempo real.</a:t>
            </a:r>
            <a:endParaRPr lang="en-US" sz="1600" dirty="0"/>
          </a:p>
        </p:txBody>
      </p:sp>
      <p:pic>
        <p:nvPicPr>
          <p:cNvPr id="15" name="Image 2" descr="https://kimi-web-img.moonshot.cn/img/stcg.ac.uk/ae4ad28598965701ee275a5bb42964b1f8a9570a.jpg"/>
          <p:cNvPicPr>
            <a:picLocks noChangeAspect="1"/>
          </p:cNvPicPr>
          <p:nvPr/>
        </p:nvPicPr>
        <p:blipFill>
          <a:blip r:embed="rId5"/>
          <a:srcRect l="27639" r="27639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0414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Escalabilidad y Ética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7526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 </a:t>
            </a:r>
            <a:r>
              <a:rPr lang="en-US" sz="16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solución</a:t>
            </a: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está diseñada para crecer y adaptarse, manteniendo siempre un compromiso con la ética y el cumplimiento normativo.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311150" y="3022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00013" y="19050"/>
                </a:moveTo>
                <a:lnTo>
                  <a:pt x="14288" y="19050"/>
                </a:lnTo>
                <a:cubicBezTo>
                  <a:pt x="6370" y="19050"/>
                  <a:pt x="0" y="25420"/>
                  <a:pt x="0" y="33338"/>
                </a:cubicBezTo>
                <a:lnTo>
                  <a:pt x="0" y="119062"/>
                </a:lnTo>
                <a:cubicBezTo>
                  <a:pt x="0" y="124837"/>
                  <a:pt x="3453" y="130076"/>
                  <a:pt x="8811" y="132278"/>
                </a:cubicBezTo>
                <a:cubicBezTo>
                  <a:pt x="14168" y="134481"/>
                  <a:pt x="20300" y="133231"/>
                  <a:pt x="24408" y="129183"/>
                </a:cubicBezTo>
                <a:lnTo>
                  <a:pt x="48220" y="105370"/>
                </a:lnTo>
                <a:lnTo>
                  <a:pt x="95250" y="152400"/>
                </a:lnTo>
                <a:lnTo>
                  <a:pt x="48220" y="199430"/>
                </a:lnTo>
                <a:lnTo>
                  <a:pt x="24408" y="175617"/>
                </a:lnTo>
                <a:cubicBezTo>
                  <a:pt x="20300" y="171510"/>
                  <a:pt x="14168" y="170319"/>
                  <a:pt x="8811" y="172522"/>
                </a:cubicBezTo>
                <a:cubicBezTo>
                  <a:pt x="3453" y="174724"/>
                  <a:pt x="0" y="179963"/>
                  <a:pt x="0" y="185738"/>
                </a:cubicBezTo>
                <a:lnTo>
                  <a:pt x="0" y="271463"/>
                </a:lnTo>
                <a:cubicBezTo>
                  <a:pt x="0" y="279380"/>
                  <a:pt x="6370" y="285750"/>
                  <a:pt x="14288" y="285750"/>
                </a:cubicBezTo>
                <a:lnTo>
                  <a:pt x="100013" y="285750"/>
                </a:lnTo>
                <a:cubicBezTo>
                  <a:pt x="105787" y="285750"/>
                  <a:pt x="111026" y="282297"/>
                  <a:pt x="113228" y="276939"/>
                </a:cubicBezTo>
                <a:cubicBezTo>
                  <a:pt x="115431" y="271582"/>
                  <a:pt x="114240" y="265450"/>
                  <a:pt x="110133" y="261342"/>
                </a:cubicBezTo>
                <a:lnTo>
                  <a:pt x="86320" y="237530"/>
                </a:lnTo>
                <a:lnTo>
                  <a:pt x="133350" y="190500"/>
                </a:lnTo>
                <a:lnTo>
                  <a:pt x="180380" y="237530"/>
                </a:lnTo>
                <a:lnTo>
                  <a:pt x="156567" y="261342"/>
                </a:lnTo>
                <a:cubicBezTo>
                  <a:pt x="152460" y="265450"/>
                  <a:pt x="151269" y="271582"/>
                  <a:pt x="153472" y="276939"/>
                </a:cubicBezTo>
                <a:cubicBezTo>
                  <a:pt x="155674" y="282297"/>
                  <a:pt x="160913" y="285750"/>
                  <a:pt x="166688" y="285750"/>
                </a:cubicBezTo>
                <a:lnTo>
                  <a:pt x="252413" y="285750"/>
                </a:lnTo>
                <a:cubicBezTo>
                  <a:pt x="260330" y="285750"/>
                  <a:pt x="266700" y="279380"/>
                  <a:pt x="266700" y="271463"/>
                </a:cubicBezTo>
                <a:lnTo>
                  <a:pt x="266700" y="185738"/>
                </a:lnTo>
                <a:cubicBezTo>
                  <a:pt x="266700" y="179963"/>
                  <a:pt x="263247" y="174724"/>
                  <a:pt x="257889" y="172522"/>
                </a:cubicBezTo>
                <a:cubicBezTo>
                  <a:pt x="252532" y="170319"/>
                  <a:pt x="246400" y="171510"/>
                  <a:pt x="242292" y="175617"/>
                </a:cubicBezTo>
                <a:lnTo>
                  <a:pt x="218480" y="199430"/>
                </a:lnTo>
                <a:lnTo>
                  <a:pt x="171450" y="152400"/>
                </a:lnTo>
                <a:lnTo>
                  <a:pt x="218480" y="105370"/>
                </a:lnTo>
                <a:lnTo>
                  <a:pt x="242292" y="129183"/>
                </a:lnTo>
                <a:cubicBezTo>
                  <a:pt x="246400" y="133290"/>
                  <a:pt x="252532" y="134481"/>
                  <a:pt x="257889" y="132278"/>
                </a:cubicBezTo>
                <a:cubicBezTo>
                  <a:pt x="263247" y="130076"/>
                  <a:pt x="266700" y="124837"/>
                  <a:pt x="266700" y="119062"/>
                </a:cubicBezTo>
                <a:lnTo>
                  <a:pt x="266700" y="33338"/>
                </a:lnTo>
                <a:cubicBezTo>
                  <a:pt x="266700" y="25420"/>
                  <a:pt x="260330" y="19050"/>
                  <a:pt x="252413" y="19050"/>
                </a:cubicBezTo>
                <a:lnTo>
                  <a:pt x="166688" y="19050"/>
                </a:lnTo>
                <a:cubicBezTo>
                  <a:pt x="160913" y="19050"/>
                  <a:pt x="155674" y="22503"/>
                  <a:pt x="153472" y="27861"/>
                </a:cubicBezTo>
                <a:cubicBezTo>
                  <a:pt x="151269" y="33218"/>
                  <a:pt x="152519" y="39350"/>
                  <a:pt x="156567" y="43458"/>
                </a:cubicBezTo>
                <a:lnTo>
                  <a:pt x="180380" y="67270"/>
                </a:lnTo>
                <a:lnTo>
                  <a:pt x="133350" y="114300"/>
                </a:lnTo>
                <a:lnTo>
                  <a:pt x="86320" y="67270"/>
                </a:lnTo>
                <a:lnTo>
                  <a:pt x="110133" y="43458"/>
                </a:lnTo>
                <a:cubicBezTo>
                  <a:pt x="114240" y="39350"/>
                  <a:pt x="115431" y="33218"/>
                  <a:pt x="113228" y="27861"/>
                </a:cubicBezTo>
                <a:cubicBezTo>
                  <a:pt x="111026" y="22503"/>
                  <a:pt x="105787" y="19050"/>
                  <a:pt x="100013" y="1905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87400" y="2971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Escalabilidad Horizontal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87400" y="3276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Soporte para ingestión paralela de múltiples plataformas y ejecución programada con Airflow.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273050" y="4038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176927" y="304800"/>
                </a:lnTo>
                <a:cubicBezTo>
                  <a:pt x="155377" y="279440"/>
                  <a:pt x="142875" y="246757"/>
                  <a:pt x="142875" y="212169"/>
                </a:cubicBezTo>
                <a:lnTo>
                  <a:pt x="142875" y="193655"/>
                </a:lnTo>
                <a:cubicBezTo>
                  <a:pt x="142875" y="189309"/>
                  <a:pt x="143470" y="185023"/>
                  <a:pt x="144601" y="180975"/>
                </a:cubicBezTo>
                <a:lnTo>
                  <a:pt x="115669" y="180975"/>
                </a:lnTo>
                <a:close/>
                <a:moveTo>
                  <a:pt x="265093" y="290810"/>
                </a:moveTo>
                <a:lnTo>
                  <a:pt x="257175" y="294561"/>
                </a:lnTo>
                <a:lnTo>
                  <a:pt x="257175" y="182582"/>
                </a:lnTo>
                <a:lnTo>
                  <a:pt x="314325" y="201632"/>
                </a:lnTo>
                <a:lnTo>
                  <a:pt x="314325" y="213300"/>
                </a:lnTo>
                <a:cubicBezTo>
                  <a:pt x="314325" y="246519"/>
                  <a:pt x="295156" y="276701"/>
                  <a:pt x="265093" y="290870"/>
                </a:cubicBezTo>
                <a:close/>
                <a:moveTo>
                  <a:pt x="251162" y="154484"/>
                </a:moveTo>
                <a:lnTo>
                  <a:pt x="184487" y="176689"/>
                </a:lnTo>
                <a:cubicBezTo>
                  <a:pt x="176689" y="179308"/>
                  <a:pt x="171450" y="186571"/>
                  <a:pt x="171450" y="194786"/>
                </a:cubicBezTo>
                <a:lnTo>
                  <a:pt x="171450" y="213300"/>
                </a:lnTo>
                <a:cubicBezTo>
                  <a:pt x="171450" y="257592"/>
                  <a:pt x="197048" y="297894"/>
                  <a:pt x="237053" y="316706"/>
                </a:cubicBezTo>
                <a:lnTo>
                  <a:pt x="248067" y="321885"/>
                </a:lnTo>
                <a:cubicBezTo>
                  <a:pt x="250924" y="323195"/>
                  <a:pt x="254020" y="323910"/>
                  <a:pt x="257115" y="323910"/>
                </a:cubicBezTo>
                <a:cubicBezTo>
                  <a:pt x="260211" y="323910"/>
                  <a:pt x="263366" y="323195"/>
                  <a:pt x="266164" y="321885"/>
                </a:cubicBezTo>
                <a:lnTo>
                  <a:pt x="277178" y="316706"/>
                </a:lnTo>
                <a:cubicBezTo>
                  <a:pt x="317302" y="297835"/>
                  <a:pt x="342900" y="257532"/>
                  <a:pt x="342900" y="213241"/>
                </a:cubicBezTo>
                <a:lnTo>
                  <a:pt x="342900" y="194727"/>
                </a:lnTo>
                <a:cubicBezTo>
                  <a:pt x="342900" y="186511"/>
                  <a:pt x="337661" y="179249"/>
                  <a:pt x="329863" y="176629"/>
                </a:cubicBezTo>
                <a:lnTo>
                  <a:pt x="263188" y="154424"/>
                </a:lnTo>
                <a:cubicBezTo>
                  <a:pt x="259259" y="153114"/>
                  <a:pt x="255032" y="153114"/>
                  <a:pt x="251162" y="154424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787400" y="3987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Privacidad y Cumplimiento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87400" y="4292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Anonimización de datos GDPR y gestión segura de la información del usuario.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73050" y="5054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60080" y="50721"/>
                </a:moveTo>
                <a:lnTo>
                  <a:pt x="90666" y="127873"/>
                </a:lnTo>
                <a:cubicBezTo>
                  <a:pt x="87928" y="130909"/>
                  <a:pt x="88047" y="135612"/>
                  <a:pt x="90964" y="138529"/>
                </a:cubicBezTo>
                <a:cubicBezTo>
                  <a:pt x="109121" y="156686"/>
                  <a:pt x="138589" y="156686"/>
                  <a:pt x="156746" y="138529"/>
                </a:cubicBezTo>
                <a:lnTo>
                  <a:pt x="175677" y="119598"/>
                </a:lnTo>
                <a:cubicBezTo>
                  <a:pt x="178177" y="117098"/>
                  <a:pt x="181332" y="115729"/>
                  <a:pt x="184547" y="115491"/>
                </a:cubicBezTo>
                <a:cubicBezTo>
                  <a:pt x="188595" y="115133"/>
                  <a:pt x="192762" y="116503"/>
                  <a:pt x="195858" y="119598"/>
                </a:cubicBezTo>
                <a:lnTo>
                  <a:pt x="300990" y="223838"/>
                </a:lnTo>
                <a:lnTo>
                  <a:pt x="342900" y="190500"/>
                </a:lnTo>
                <a:lnTo>
                  <a:pt x="342900" y="19050"/>
                </a:lnTo>
                <a:lnTo>
                  <a:pt x="276225" y="57150"/>
                </a:lnTo>
                <a:lnTo>
                  <a:pt x="262057" y="47685"/>
                </a:lnTo>
                <a:cubicBezTo>
                  <a:pt x="252651" y="41434"/>
                  <a:pt x="241637" y="38100"/>
                  <a:pt x="230326" y="38100"/>
                </a:cubicBezTo>
                <a:lnTo>
                  <a:pt x="188416" y="38100"/>
                </a:lnTo>
                <a:cubicBezTo>
                  <a:pt x="187762" y="38100"/>
                  <a:pt x="187047" y="38100"/>
                  <a:pt x="186392" y="38160"/>
                </a:cubicBezTo>
                <a:cubicBezTo>
                  <a:pt x="176332" y="38695"/>
                  <a:pt x="166866" y="43220"/>
                  <a:pt x="160080" y="50721"/>
                </a:cubicBezTo>
                <a:close/>
                <a:moveTo>
                  <a:pt x="69413" y="108764"/>
                </a:moveTo>
                <a:lnTo>
                  <a:pt x="132993" y="38100"/>
                </a:lnTo>
                <a:lnTo>
                  <a:pt x="109418" y="38100"/>
                </a:lnTo>
                <a:cubicBezTo>
                  <a:pt x="94238" y="38100"/>
                  <a:pt x="79712" y="44113"/>
                  <a:pt x="68997" y="54828"/>
                </a:cubicBezTo>
                <a:lnTo>
                  <a:pt x="66675" y="57150"/>
                </a:lnTo>
                <a:lnTo>
                  <a:pt x="0" y="19050"/>
                </a:lnTo>
                <a:lnTo>
                  <a:pt x="0" y="190500"/>
                </a:lnTo>
                <a:lnTo>
                  <a:pt x="93107" y="268069"/>
                </a:lnTo>
                <a:cubicBezTo>
                  <a:pt x="106799" y="279499"/>
                  <a:pt x="124063" y="285750"/>
                  <a:pt x="141863" y="285750"/>
                </a:cubicBezTo>
                <a:lnTo>
                  <a:pt x="151209" y="285750"/>
                </a:lnTo>
                <a:lnTo>
                  <a:pt x="147042" y="281583"/>
                </a:lnTo>
                <a:cubicBezTo>
                  <a:pt x="141446" y="275987"/>
                  <a:pt x="141446" y="266938"/>
                  <a:pt x="147042" y="261402"/>
                </a:cubicBezTo>
                <a:cubicBezTo>
                  <a:pt x="152638" y="255865"/>
                  <a:pt x="161687" y="255806"/>
                  <a:pt x="167223" y="261402"/>
                </a:cubicBezTo>
                <a:lnTo>
                  <a:pt x="191631" y="285810"/>
                </a:lnTo>
                <a:lnTo>
                  <a:pt x="196989" y="285810"/>
                </a:lnTo>
                <a:cubicBezTo>
                  <a:pt x="208359" y="285810"/>
                  <a:pt x="219492" y="283250"/>
                  <a:pt x="229612" y="278487"/>
                </a:cubicBezTo>
                <a:lnTo>
                  <a:pt x="213717" y="262533"/>
                </a:lnTo>
                <a:cubicBezTo>
                  <a:pt x="208121" y="256937"/>
                  <a:pt x="208121" y="247888"/>
                  <a:pt x="213717" y="242352"/>
                </a:cubicBezTo>
                <a:cubicBezTo>
                  <a:pt x="219313" y="236815"/>
                  <a:pt x="228362" y="236756"/>
                  <a:pt x="233898" y="242352"/>
                </a:cubicBezTo>
                <a:lnTo>
                  <a:pt x="252948" y="261402"/>
                </a:lnTo>
                <a:lnTo>
                  <a:pt x="263366" y="250984"/>
                </a:lnTo>
                <a:cubicBezTo>
                  <a:pt x="268665" y="245685"/>
                  <a:pt x="270212" y="238006"/>
                  <a:pt x="267891" y="231279"/>
                </a:cubicBezTo>
                <a:lnTo>
                  <a:pt x="185797" y="149840"/>
                </a:lnTo>
                <a:lnTo>
                  <a:pt x="176927" y="158710"/>
                </a:lnTo>
                <a:cubicBezTo>
                  <a:pt x="147578" y="188059"/>
                  <a:pt x="100072" y="188059"/>
                  <a:pt x="70723" y="158710"/>
                </a:cubicBezTo>
                <a:cubicBezTo>
                  <a:pt x="57031" y="145018"/>
                  <a:pt x="56495" y="123051"/>
                  <a:pt x="69413" y="108704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787400" y="5003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Recolección Ética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87400" y="5308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Uso de limitación de tasa (rate limiting) y rotación de user-agents para respetar los términos del sitio.</a:t>
            </a:r>
            <a:endParaRPr lang="en-US" sz="1600" dirty="0"/>
          </a:p>
        </p:txBody>
      </p:sp>
      <p:pic>
        <p:nvPicPr>
          <p:cNvPr id="15" name="Image 2" descr="https://kimi-web-img.moonshot.cn/img/cdn.yeez.tech/fe1ea6ba3458e80f5fdafc8659086c80d4f23d38.png"/>
          <p:cNvPicPr>
            <a:picLocks noChangeAspect="1"/>
          </p:cNvPicPr>
          <p:nvPr/>
        </p:nvPicPr>
        <p:blipFill>
          <a:blip r:embed="rId5"/>
          <a:srcRect l="30535" r="30535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pic>
        <p:nvPicPr>
          <p:cNvPr id="4" name="Image 2" descr="https://kimi-web-img.moonshot.cn/img/img.freepik.com/57f4b549b99359a8d0c849bde28a1d1028545383.jpg"/>
          <p:cNvPicPr>
            <a:picLocks noChangeAspect="1"/>
          </p:cNvPicPr>
          <p:nvPr/>
        </p:nvPicPr>
        <p:blipFill>
          <a:blip r:embed="rId5"/>
          <a:srcRect l="19333" r="19333"/>
          <a:stretch/>
        </p:blipFill>
        <p:spPr>
          <a:xfrm>
            <a:off x="254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  <p:sp>
        <p:nvSpPr>
          <p:cNvPr id="5" name="Text 0"/>
          <p:cNvSpPr/>
          <p:nvPr/>
        </p:nvSpPr>
        <p:spPr>
          <a:xfrm>
            <a:off x="6502400" y="13208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Mejoras Futuras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502400" y="20320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hoja de ruta para expandir las capacidades analíticas y el valor de la plataforma.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6470650" y="3149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65060" y="83542"/>
                </a:moveTo>
                <a:cubicBezTo>
                  <a:pt x="169902" y="82233"/>
                  <a:pt x="174982" y="84534"/>
                  <a:pt x="177165" y="89019"/>
                </a:cubicBezTo>
                <a:lnTo>
                  <a:pt x="184547" y="103942"/>
                </a:lnTo>
                <a:cubicBezTo>
                  <a:pt x="188635" y="104497"/>
                  <a:pt x="192643" y="105608"/>
                  <a:pt x="196413" y="107156"/>
                </a:cubicBezTo>
                <a:lnTo>
                  <a:pt x="210304" y="97909"/>
                </a:lnTo>
                <a:cubicBezTo>
                  <a:pt x="214471" y="95131"/>
                  <a:pt x="219988" y="95687"/>
                  <a:pt x="223520" y="99219"/>
                </a:cubicBezTo>
                <a:lnTo>
                  <a:pt x="231140" y="106839"/>
                </a:lnTo>
                <a:cubicBezTo>
                  <a:pt x="234672" y="110371"/>
                  <a:pt x="235228" y="115927"/>
                  <a:pt x="232450" y="120055"/>
                </a:cubicBezTo>
                <a:lnTo>
                  <a:pt x="223203" y="133906"/>
                </a:lnTo>
                <a:cubicBezTo>
                  <a:pt x="223957" y="135771"/>
                  <a:pt x="224631" y="137716"/>
                  <a:pt x="225187" y="139740"/>
                </a:cubicBezTo>
                <a:cubicBezTo>
                  <a:pt x="225742" y="141764"/>
                  <a:pt x="226100" y="143748"/>
                  <a:pt x="226377" y="145772"/>
                </a:cubicBezTo>
                <a:lnTo>
                  <a:pt x="241340" y="153154"/>
                </a:lnTo>
                <a:cubicBezTo>
                  <a:pt x="245824" y="155377"/>
                  <a:pt x="248126" y="160457"/>
                  <a:pt x="246817" y="165259"/>
                </a:cubicBezTo>
                <a:lnTo>
                  <a:pt x="244038" y="175657"/>
                </a:lnTo>
                <a:cubicBezTo>
                  <a:pt x="242729" y="180459"/>
                  <a:pt x="238244" y="183713"/>
                  <a:pt x="233243" y="183396"/>
                </a:cubicBezTo>
                <a:lnTo>
                  <a:pt x="216575" y="182324"/>
                </a:lnTo>
                <a:cubicBezTo>
                  <a:pt x="214074" y="185539"/>
                  <a:pt x="211177" y="188516"/>
                  <a:pt x="207883" y="191056"/>
                </a:cubicBezTo>
                <a:lnTo>
                  <a:pt x="208955" y="207685"/>
                </a:lnTo>
                <a:cubicBezTo>
                  <a:pt x="209272" y="212685"/>
                  <a:pt x="206018" y="217210"/>
                  <a:pt x="201216" y="218480"/>
                </a:cubicBezTo>
                <a:lnTo>
                  <a:pt x="190818" y="221258"/>
                </a:lnTo>
                <a:cubicBezTo>
                  <a:pt x="185976" y="222567"/>
                  <a:pt x="180935" y="220266"/>
                  <a:pt x="178713" y="215781"/>
                </a:cubicBezTo>
                <a:lnTo>
                  <a:pt x="171331" y="200858"/>
                </a:lnTo>
                <a:cubicBezTo>
                  <a:pt x="167243" y="200303"/>
                  <a:pt x="163235" y="199192"/>
                  <a:pt x="159464" y="197644"/>
                </a:cubicBezTo>
                <a:lnTo>
                  <a:pt x="145574" y="206891"/>
                </a:lnTo>
                <a:cubicBezTo>
                  <a:pt x="141407" y="209669"/>
                  <a:pt x="135890" y="209113"/>
                  <a:pt x="132358" y="205581"/>
                </a:cubicBezTo>
                <a:lnTo>
                  <a:pt x="124738" y="197961"/>
                </a:lnTo>
                <a:cubicBezTo>
                  <a:pt x="121206" y="194429"/>
                  <a:pt x="120650" y="188913"/>
                  <a:pt x="123428" y="184745"/>
                </a:cubicBezTo>
                <a:lnTo>
                  <a:pt x="132675" y="170855"/>
                </a:lnTo>
                <a:cubicBezTo>
                  <a:pt x="131921" y="168989"/>
                  <a:pt x="131247" y="167045"/>
                  <a:pt x="130691" y="165021"/>
                </a:cubicBezTo>
                <a:cubicBezTo>
                  <a:pt x="130135" y="162997"/>
                  <a:pt x="129778" y="160973"/>
                  <a:pt x="129500" y="158988"/>
                </a:cubicBezTo>
                <a:lnTo>
                  <a:pt x="114538" y="151606"/>
                </a:lnTo>
                <a:cubicBezTo>
                  <a:pt x="110053" y="149384"/>
                  <a:pt x="107791" y="144304"/>
                  <a:pt x="109061" y="139502"/>
                </a:cubicBezTo>
                <a:lnTo>
                  <a:pt x="111839" y="129103"/>
                </a:lnTo>
                <a:cubicBezTo>
                  <a:pt x="113149" y="124301"/>
                  <a:pt x="117634" y="121047"/>
                  <a:pt x="122634" y="121364"/>
                </a:cubicBezTo>
                <a:lnTo>
                  <a:pt x="139263" y="122436"/>
                </a:lnTo>
                <a:cubicBezTo>
                  <a:pt x="141764" y="119221"/>
                  <a:pt x="144661" y="116245"/>
                  <a:pt x="147955" y="113705"/>
                </a:cubicBezTo>
                <a:lnTo>
                  <a:pt x="146883" y="97115"/>
                </a:lnTo>
                <a:cubicBezTo>
                  <a:pt x="146566" y="92115"/>
                  <a:pt x="149820" y="87590"/>
                  <a:pt x="154622" y="86320"/>
                </a:cubicBezTo>
                <a:lnTo>
                  <a:pt x="165021" y="83542"/>
                </a:lnTo>
                <a:close/>
                <a:moveTo>
                  <a:pt x="177959" y="134938"/>
                </a:moveTo>
                <a:cubicBezTo>
                  <a:pt x="168321" y="134948"/>
                  <a:pt x="160505" y="142782"/>
                  <a:pt x="160516" y="152420"/>
                </a:cubicBezTo>
                <a:cubicBezTo>
                  <a:pt x="160527" y="162058"/>
                  <a:pt x="168361" y="169873"/>
                  <a:pt x="177998" y="169863"/>
                </a:cubicBezTo>
                <a:cubicBezTo>
                  <a:pt x="187636" y="169852"/>
                  <a:pt x="195452" y="162018"/>
                  <a:pt x="195441" y="152380"/>
                </a:cubicBezTo>
                <a:cubicBezTo>
                  <a:pt x="195430" y="142742"/>
                  <a:pt x="187597" y="134927"/>
                  <a:pt x="177959" y="134938"/>
                </a:cubicBezTo>
                <a:close/>
                <a:moveTo>
                  <a:pt x="89257" y="-18058"/>
                </a:moveTo>
                <a:lnTo>
                  <a:pt x="99655" y="-15280"/>
                </a:lnTo>
                <a:cubicBezTo>
                  <a:pt x="104458" y="-13970"/>
                  <a:pt x="107712" y="-9446"/>
                  <a:pt x="107394" y="-4485"/>
                </a:cubicBezTo>
                <a:lnTo>
                  <a:pt x="106323" y="12105"/>
                </a:lnTo>
                <a:cubicBezTo>
                  <a:pt x="109617" y="14645"/>
                  <a:pt x="112514" y="17582"/>
                  <a:pt x="115014" y="20836"/>
                </a:cubicBezTo>
                <a:lnTo>
                  <a:pt x="131683" y="19764"/>
                </a:lnTo>
                <a:cubicBezTo>
                  <a:pt x="136644" y="19447"/>
                  <a:pt x="141168" y="22701"/>
                  <a:pt x="142478" y="27503"/>
                </a:cubicBezTo>
                <a:lnTo>
                  <a:pt x="145256" y="37902"/>
                </a:lnTo>
                <a:cubicBezTo>
                  <a:pt x="146526" y="42704"/>
                  <a:pt x="144264" y="47784"/>
                  <a:pt x="139779" y="50006"/>
                </a:cubicBezTo>
                <a:lnTo>
                  <a:pt x="124817" y="57388"/>
                </a:lnTo>
                <a:cubicBezTo>
                  <a:pt x="124539" y="59412"/>
                  <a:pt x="124143" y="61436"/>
                  <a:pt x="123627" y="63421"/>
                </a:cubicBezTo>
                <a:cubicBezTo>
                  <a:pt x="123111" y="65405"/>
                  <a:pt x="122396" y="67389"/>
                  <a:pt x="121642" y="69255"/>
                </a:cubicBezTo>
                <a:lnTo>
                  <a:pt x="130889" y="83145"/>
                </a:lnTo>
                <a:cubicBezTo>
                  <a:pt x="133668" y="87313"/>
                  <a:pt x="133112" y="92829"/>
                  <a:pt x="129580" y="96361"/>
                </a:cubicBezTo>
                <a:lnTo>
                  <a:pt x="121960" y="103981"/>
                </a:lnTo>
                <a:cubicBezTo>
                  <a:pt x="118428" y="107513"/>
                  <a:pt x="112911" y="108069"/>
                  <a:pt x="108744" y="105291"/>
                </a:cubicBezTo>
                <a:lnTo>
                  <a:pt x="94853" y="96044"/>
                </a:lnTo>
                <a:cubicBezTo>
                  <a:pt x="91083" y="97592"/>
                  <a:pt x="87074" y="98703"/>
                  <a:pt x="82987" y="99258"/>
                </a:cubicBezTo>
                <a:lnTo>
                  <a:pt x="75605" y="114181"/>
                </a:lnTo>
                <a:cubicBezTo>
                  <a:pt x="73382" y="118666"/>
                  <a:pt x="68302" y="120928"/>
                  <a:pt x="63500" y="119658"/>
                </a:cubicBezTo>
                <a:lnTo>
                  <a:pt x="53102" y="116880"/>
                </a:lnTo>
                <a:cubicBezTo>
                  <a:pt x="48260" y="115570"/>
                  <a:pt x="45045" y="111046"/>
                  <a:pt x="45363" y="106085"/>
                </a:cubicBezTo>
                <a:lnTo>
                  <a:pt x="46434" y="89456"/>
                </a:lnTo>
                <a:cubicBezTo>
                  <a:pt x="43140" y="86916"/>
                  <a:pt x="40243" y="83979"/>
                  <a:pt x="37743" y="80724"/>
                </a:cubicBezTo>
                <a:lnTo>
                  <a:pt x="21074" y="81796"/>
                </a:lnTo>
                <a:cubicBezTo>
                  <a:pt x="16113" y="82113"/>
                  <a:pt x="11589" y="78859"/>
                  <a:pt x="10279" y="74057"/>
                </a:cubicBezTo>
                <a:lnTo>
                  <a:pt x="7501" y="63659"/>
                </a:lnTo>
                <a:cubicBezTo>
                  <a:pt x="6231" y="58857"/>
                  <a:pt x="8493" y="53777"/>
                  <a:pt x="12978" y="51554"/>
                </a:cubicBezTo>
                <a:lnTo>
                  <a:pt x="27940" y="44172"/>
                </a:lnTo>
                <a:cubicBezTo>
                  <a:pt x="28218" y="42148"/>
                  <a:pt x="28615" y="40164"/>
                  <a:pt x="29131" y="38140"/>
                </a:cubicBezTo>
                <a:cubicBezTo>
                  <a:pt x="29686" y="36116"/>
                  <a:pt x="30321" y="34171"/>
                  <a:pt x="31115" y="32306"/>
                </a:cubicBezTo>
                <a:lnTo>
                  <a:pt x="21868" y="18455"/>
                </a:lnTo>
                <a:cubicBezTo>
                  <a:pt x="19090" y="14288"/>
                  <a:pt x="19645" y="8771"/>
                  <a:pt x="23178" y="5239"/>
                </a:cubicBezTo>
                <a:lnTo>
                  <a:pt x="30798" y="-2381"/>
                </a:lnTo>
                <a:cubicBezTo>
                  <a:pt x="34330" y="-5913"/>
                  <a:pt x="39846" y="-6469"/>
                  <a:pt x="44013" y="-3691"/>
                </a:cubicBezTo>
                <a:lnTo>
                  <a:pt x="57904" y="5556"/>
                </a:lnTo>
                <a:cubicBezTo>
                  <a:pt x="61674" y="4008"/>
                  <a:pt x="65683" y="2897"/>
                  <a:pt x="69771" y="2342"/>
                </a:cubicBezTo>
                <a:lnTo>
                  <a:pt x="77152" y="-12581"/>
                </a:lnTo>
                <a:cubicBezTo>
                  <a:pt x="79375" y="-17066"/>
                  <a:pt x="84415" y="-19328"/>
                  <a:pt x="89257" y="-18058"/>
                </a:cubicBezTo>
                <a:close/>
                <a:moveTo>
                  <a:pt x="76359" y="33338"/>
                </a:moveTo>
                <a:cubicBezTo>
                  <a:pt x="66721" y="33338"/>
                  <a:pt x="58896" y="41162"/>
                  <a:pt x="58896" y="50800"/>
                </a:cubicBezTo>
                <a:cubicBezTo>
                  <a:pt x="58896" y="60438"/>
                  <a:pt x="66721" y="68263"/>
                  <a:pt x="76359" y="68263"/>
                </a:cubicBezTo>
                <a:cubicBezTo>
                  <a:pt x="85997" y="68263"/>
                  <a:pt x="93821" y="60438"/>
                  <a:pt x="93821" y="50800"/>
                </a:cubicBezTo>
                <a:cubicBezTo>
                  <a:pt x="93821" y="41162"/>
                  <a:pt x="85997" y="33338"/>
                  <a:pt x="76359" y="3333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3"/>
          <p:cNvSpPr/>
          <p:nvPr/>
        </p:nvSpPr>
        <p:spPr>
          <a:xfrm>
            <a:off x="6845300" y="2946400"/>
            <a:ext cx="5194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sentimiento por aspecto (shipping, producto, soporte).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6515100" y="3759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63500" y="0"/>
                </a:moveTo>
                <a:cubicBezTo>
                  <a:pt x="70525" y="0"/>
                  <a:pt x="76200" y="5675"/>
                  <a:pt x="76200" y="12700"/>
                </a:cubicBezTo>
                <a:lnTo>
                  <a:pt x="76200" y="25400"/>
                </a:lnTo>
                <a:lnTo>
                  <a:pt x="127000" y="25400"/>
                </a:lnTo>
                <a:cubicBezTo>
                  <a:pt x="134025" y="25400"/>
                  <a:pt x="139700" y="31075"/>
                  <a:pt x="139700" y="38100"/>
                </a:cubicBezTo>
                <a:cubicBezTo>
                  <a:pt x="139700" y="45125"/>
                  <a:pt x="134025" y="50800"/>
                  <a:pt x="127000" y="50800"/>
                </a:cubicBezTo>
                <a:lnTo>
                  <a:pt x="123190" y="50800"/>
                </a:lnTo>
                <a:lnTo>
                  <a:pt x="119856" y="59968"/>
                </a:lnTo>
                <a:cubicBezTo>
                  <a:pt x="113348" y="77907"/>
                  <a:pt x="103545" y="94298"/>
                  <a:pt x="91202" y="108387"/>
                </a:cubicBezTo>
                <a:cubicBezTo>
                  <a:pt x="96838" y="111879"/>
                  <a:pt x="102711" y="114975"/>
                  <a:pt x="108823" y="117713"/>
                </a:cubicBezTo>
                <a:lnTo>
                  <a:pt x="128826" y="126603"/>
                </a:lnTo>
                <a:lnTo>
                  <a:pt x="153511" y="71041"/>
                </a:lnTo>
                <a:cubicBezTo>
                  <a:pt x="155535" y="66437"/>
                  <a:pt x="160099" y="63500"/>
                  <a:pt x="165100" y="63500"/>
                </a:cubicBezTo>
                <a:cubicBezTo>
                  <a:pt x="170101" y="63500"/>
                  <a:pt x="174665" y="66437"/>
                  <a:pt x="176689" y="71041"/>
                </a:cubicBezTo>
                <a:lnTo>
                  <a:pt x="227489" y="185341"/>
                </a:lnTo>
                <a:cubicBezTo>
                  <a:pt x="230346" y="191770"/>
                  <a:pt x="227449" y="199271"/>
                  <a:pt x="221059" y="202089"/>
                </a:cubicBezTo>
                <a:cubicBezTo>
                  <a:pt x="214670" y="204907"/>
                  <a:pt x="207129" y="202049"/>
                  <a:pt x="204311" y="195659"/>
                </a:cubicBezTo>
                <a:lnTo>
                  <a:pt x="196374" y="177800"/>
                </a:lnTo>
                <a:lnTo>
                  <a:pt x="133866" y="177800"/>
                </a:lnTo>
                <a:lnTo>
                  <a:pt x="125928" y="195659"/>
                </a:lnTo>
                <a:cubicBezTo>
                  <a:pt x="123071" y="202089"/>
                  <a:pt x="115570" y="204946"/>
                  <a:pt x="109180" y="202089"/>
                </a:cubicBezTo>
                <a:cubicBezTo>
                  <a:pt x="102791" y="199231"/>
                  <a:pt x="99893" y="191730"/>
                  <a:pt x="102751" y="185341"/>
                </a:cubicBezTo>
                <a:lnTo>
                  <a:pt x="118547" y="149820"/>
                </a:lnTo>
                <a:lnTo>
                  <a:pt x="98544" y="140930"/>
                </a:lnTo>
                <a:cubicBezTo>
                  <a:pt x="89416" y="136882"/>
                  <a:pt x="80685" y="132040"/>
                  <a:pt x="72430" y="126484"/>
                </a:cubicBezTo>
                <a:cubicBezTo>
                  <a:pt x="63976" y="133310"/>
                  <a:pt x="54729" y="139263"/>
                  <a:pt x="44847" y="144224"/>
                </a:cubicBezTo>
                <a:lnTo>
                  <a:pt x="31075" y="151051"/>
                </a:lnTo>
                <a:cubicBezTo>
                  <a:pt x="24805" y="154186"/>
                  <a:pt x="17185" y="151646"/>
                  <a:pt x="14049" y="145375"/>
                </a:cubicBezTo>
                <a:cubicBezTo>
                  <a:pt x="10914" y="139105"/>
                  <a:pt x="13454" y="131485"/>
                  <a:pt x="19725" y="128349"/>
                </a:cubicBezTo>
                <a:lnTo>
                  <a:pt x="33417" y="121483"/>
                </a:lnTo>
                <a:cubicBezTo>
                  <a:pt x="39886" y="118229"/>
                  <a:pt x="46038" y="114459"/>
                  <a:pt x="51832" y="110252"/>
                </a:cubicBezTo>
                <a:cubicBezTo>
                  <a:pt x="46355" y="105212"/>
                  <a:pt x="41196" y="99774"/>
                  <a:pt x="36393" y="94020"/>
                </a:cubicBezTo>
                <a:lnTo>
                  <a:pt x="32385" y="89178"/>
                </a:lnTo>
                <a:cubicBezTo>
                  <a:pt x="27900" y="83780"/>
                  <a:pt x="28615" y="75763"/>
                  <a:pt x="34012" y="71279"/>
                </a:cubicBezTo>
                <a:cubicBezTo>
                  <a:pt x="39410" y="66794"/>
                  <a:pt x="47427" y="67508"/>
                  <a:pt x="51911" y="72906"/>
                </a:cubicBezTo>
                <a:lnTo>
                  <a:pt x="55959" y="77748"/>
                </a:lnTo>
                <a:cubicBezTo>
                  <a:pt x="60523" y="83264"/>
                  <a:pt x="65524" y="88384"/>
                  <a:pt x="70802" y="93107"/>
                </a:cubicBezTo>
                <a:cubicBezTo>
                  <a:pt x="81717" y="81042"/>
                  <a:pt x="90329" y="66873"/>
                  <a:pt x="96004" y="51276"/>
                </a:cubicBezTo>
                <a:lnTo>
                  <a:pt x="96202" y="50800"/>
                </a:lnTo>
                <a:lnTo>
                  <a:pt x="12740" y="50800"/>
                </a:lnTo>
                <a:cubicBezTo>
                  <a:pt x="5675" y="50800"/>
                  <a:pt x="0" y="45125"/>
                  <a:pt x="0" y="38100"/>
                </a:cubicBezTo>
                <a:cubicBezTo>
                  <a:pt x="0" y="31075"/>
                  <a:pt x="5675" y="25400"/>
                  <a:pt x="12700" y="25400"/>
                </a:cubicBezTo>
                <a:lnTo>
                  <a:pt x="50800" y="25400"/>
                </a:lnTo>
                <a:lnTo>
                  <a:pt x="50800" y="12700"/>
                </a:lnTo>
                <a:cubicBezTo>
                  <a:pt x="50800" y="5675"/>
                  <a:pt x="56475" y="0"/>
                  <a:pt x="63500" y="0"/>
                </a:cubicBezTo>
                <a:close/>
                <a:moveTo>
                  <a:pt x="165100" y="107474"/>
                </a:moveTo>
                <a:lnTo>
                  <a:pt x="145137" y="152400"/>
                </a:lnTo>
                <a:lnTo>
                  <a:pt x="185063" y="152400"/>
                </a:lnTo>
                <a:lnTo>
                  <a:pt x="165100" y="107474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6908800" y="37084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Mejora de modelos multilingües para jerga local.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6489700" y="4368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66489" y="38100"/>
                </a:moveTo>
                <a:cubicBezTo>
                  <a:pt x="159901" y="38100"/>
                  <a:pt x="153511" y="39886"/>
                  <a:pt x="147915" y="43140"/>
                </a:cubicBezTo>
                <a:cubicBezTo>
                  <a:pt x="141645" y="36790"/>
                  <a:pt x="134342" y="31472"/>
                  <a:pt x="126286" y="27464"/>
                </a:cubicBezTo>
                <a:cubicBezTo>
                  <a:pt x="137478" y="17939"/>
                  <a:pt x="151725" y="12700"/>
                  <a:pt x="166489" y="12700"/>
                </a:cubicBezTo>
                <a:cubicBezTo>
                  <a:pt x="200779" y="12700"/>
                  <a:pt x="228600" y="40481"/>
                  <a:pt x="228600" y="74811"/>
                </a:cubicBezTo>
                <a:cubicBezTo>
                  <a:pt x="228600" y="91281"/>
                  <a:pt x="222052" y="107077"/>
                  <a:pt x="210423" y="118705"/>
                </a:cubicBezTo>
                <a:lnTo>
                  <a:pt x="182205" y="146923"/>
                </a:lnTo>
                <a:cubicBezTo>
                  <a:pt x="170577" y="158552"/>
                  <a:pt x="154781" y="165100"/>
                  <a:pt x="138311" y="165100"/>
                </a:cubicBezTo>
                <a:cubicBezTo>
                  <a:pt x="104021" y="165100"/>
                  <a:pt x="76200" y="137319"/>
                  <a:pt x="76200" y="102989"/>
                </a:cubicBezTo>
                <a:cubicBezTo>
                  <a:pt x="76200" y="102394"/>
                  <a:pt x="76200" y="101798"/>
                  <a:pt x="76240" y="101203"/>
                </a:cubicBezTo>
                <a:cubicBezTo>
                  <a:pt x="76438" y="94178"/>
                  <a:pt x="82272" y="88662"/>
                  <a:pt x="89297" y="88860"/>
                </a:cubicBezTo>
                <a:cubicBezTo>
                  <a:pt x="96322" y="89059"/>
                  <a:pt x="101838" y="94893"/>
                  <a:pt x="101640" y="101918"/>
                </a:cubicBezTo>
                <a:cubicBezTo>
                  <a:pt x="101640" y="102275"/>
                  <a:pt x="101640" y="102632"/>
                  <a:pt x="101640" y="102949"/>
                </a:cubicBezTo>
                <a:cubicBezTo>
                  <a:pt x="101640" y="123230"/>
                  <a:pt x="118070" y="139660"/>
                  <a:pt x="138351" y="139660"/>
                </a:cubicBezTo>
                <a:cubicBezTo>
                  <a:pt x="148074" y="139660"/>
                  <a:pt x="157401" y="135811"/>
                  <a:pt x="164306" y="128905"/>
                </a:cubicBezTo>
                <a:lnTo>
                  <a:pt x="192524" y="100687"/>
                </a:lnTo>
                <a:cubicBezTo>
                  <a:pt x="199390" y="93821"/>
                  <a:pt x="203279" y="84455"/>
                  <a:pt x="203279" y="74732"/>
                </a:cubicBezTo>
                <a:cubicBezTo>
                  <a:pt x="203279" y="54451"/>
                  <a:pt x="186849" y="38021"/>
                  <a:pt x="166568" y="38021"/>
                </a:cubicBezTo>
                <a:close/>
                <a:moveTo>
                  <a:pt x="109220" y="68778"/>
                </a:moveTo>
                <a:cubicBezTo>
                  <a:pt x="108466" y="68461"/>
                  <a:pt x="107712" y="68024"/>
                  <a:pt x="107037" y="67548"/>
                </a:cubicBezTo>
                <a:cubicBezTo>
                  <a:pt x="102037" y="64968"/>
                  <a:pt x="96322" y="63500"/>
                  <a:pt x="90329" y="63500"/>
                </a:cubicBezTo>
                <a:cubicBezTo>
                  <a:pt x="80605" y="63500"/>
                  <a:pt x="71279" y="67350"/>
                  <a:pt x="64373" y="74255"/>
                </a:cubicBezTo>
                <a:lnTo>
                  <a:pt x="36155" y="102473"/>
                </a:lnTo>
                <a:cubicBezTo>
                  <a:pt x="29289" y="109339"/>
                  <a:pt x="25400" y="118705"/>
                  <a:pt x="25400" y="128429"/>
                </a:cubicBezTo>
                <a:cubicBezTo>
                  <a:pt x="25400" y="148709"/>
                  <a:pt x="41831" y="165140"/>
                  <a:pt x="62111" y="165140"/>
                </a:cubicBezTo>
                <a:cubicBezTo>
                  <a:pt x="68659" y="165140"/>
                  <a:pt x="75049" y="163393"/>
                  <a:pt x="80645" y="160139"/>
                </a:cubicBezTo>
                <a:cubicBezTo>
                  <a:pt x="86916" y="166489"/>
                  <a:pt x="94218" y="171807"/>
                  <a:pt x="102314" y="175816"/>
                </a:cubicBezTo>
                <a:cubicBezTo>
                  <a:pt x="91123" y="185301"/>
                  <a:pt x="76914" y="190579"/>
                  <a:pt x="62111" y="190579"/>
                </a:cubicBezTo>
                <a:cubicBezTo>
                  <a:pt x="27821" y="190579"/>
                  <a:pt x="0" y="162798"/>
                  <a:pt x="0" y="128468"/>
                </a:cubicBezTo>
                <a:cubicBezTo>
                  <a:pt x="0" y="111998"/>
                  <a:pt x="6548" y="96202"/>
                  <a:pt x="18177" y="84574"/>
                </a:cubicBezTo>
                <a:lnTo>
                  <a:pt x="46395" y="56356"/>
                </a:lnTo>
                <a:cubicBezTo>
                  <a:pt x="58023" y="44728"/>
                  <a:pt x="73819" y="38179"/>
                  <a:pt x="90289" y="38179"/>
                </a:cubicBezTo>
                <a:cubicBezTo>
                  <a:pt x="124658" y="38179"/>
                  <a:pt x="152400" y="66199"/>
                  <a:pt x="152400" y="100449"/>
                </a:cubicBezTo>
                <a:cubicBezTo>
                  <a:pt x="152400" y="100965"/>
                  <a:pt x="152400" y="101481"/>
                  <a:pt x="152400" y="101997"/>
                </a:cubicBezTo>
                <a:cubicBezTo>
                  <a:pt x="152241" y="109022"/>
                  <a:pt x="146407" y="114538"/>
                  <a:pt x="139383" y="114379"/>
                </a:cubicBezTo>
                <a:cubicBezTo>
                  <a:pt x="132358" y="114221"/>
                  <a:pt x="126841" y="108387"/>
                  <a:pt x="127000" y="101362"/>
                </a:cubicBezTo>
                <a:cubicBezTo>
                  <a:pt x="127000" y="101044"/>
                  <a:pt x="127000" y="100767"/>
                  <a:pt x="127000" y="100449"/>
                </a:cubicBezTo>
                <a:cubicBezTo>
                  <a:pt x="127000" y="87074"/>
                  <a:pt x="119856" y="75327"/>
                  <a:pt x="109220" y="6885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6858000" y="4165600"/>
            <a:ext cx="5181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Integración de metadatos estructurados (tiempos de entrega).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6546850" y="51308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25400"/>
                </a:moveTo>
                <a:cubicBezTo>
                  <a:pt x="0" y="11390"/>
                  <a:pt x="11390" y="0"/>
                  <a:pt x="25400" y="0"/>
                </a:cubicBezTo>
                <a:lnTo>
                  <a:pt x="84733" y="0"/>
                </a:lnTo>
                <a:cubicBezTo>
                  <a:pt x="91480" y="0"/>
                  <a:pt x="97949" y="2659"/>
                  <a:pt x="102711" y="7422"/>
                </a:cubicBezTo>
                <a:lnTo>
                  <a:pt x="144978" y="49728"/>
                </a:lnTo>
                <a:cubicBezTo>
                  <a:pt x="149741" y="54491"/>
                  <a:pt x="152400" y="60960"/>
                  <a:pt x="152400" y="67707"/>
                </a:cubicBezTo>
                <a:lnTo>
                  <a:pt x="152400" y="177800"/>
                </a:lnTo>
                <a:cubicBezTo>
                  <a:pt x="152400" y="191810"/>
                  <a:pt x="141010" y="203200"/>
                  <a:pt x="1270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25400"/>
                </a:lnTo>
                <a:close/>
                <a:moveTo>
                  <a:pt x="82550" y="23217"/>
                </a:moveTo>
                <a:lnTo>
                  <a:pt x="82550" y="60325"/>
                </a:lnTo>
                <a:cubicBezTo>
                  <a:pt x="82550" y="65603"/>
                  <a:pt x="86797" y="69850"/>
                  <a:pt x="92075" y="69850"/>
                </a:cubicBezTo>
                <a:lnTo>
                  <a:pt x="129183" y="69850"/>
                </a:lnTo>
                <a:lnTo>
                  <a:pt x="82550" y="23217"/>
                </a:lnTo>
                <a:close/>
                <a:moveTo>
                  <a:pt x="47625" y="101600"/>
                </a:moveTo>
                <a:cubicBezTo>
                  <a:pt x="42347" y="101600"/>
                  <a:pt x="38100" y="105847"/>
                  <a:pt x="38100" y="111125"/>
                </a:cubicBezTo>
                <a:cubicBezTo>
                  <a:pt x="38100" y="116403"/>
                  <a:pt x="42347" y="120650"/>
                  <a:pt x="47625" y="120650"/>
                </a:cubicBezTo>
                <a:lnTo>
                  <a:pt x="104775" y="120650"/>
                </a:lnTo>
                <a:cubicBezTo>
                  <a:pt x="110053" y="120650"/>
                  <a:pt x="114300" y="116403"/>
                  <a:pt x="114300" y="111125"/>
                </a:cubicBezTo>
                <a:cubicBezTo>
                  <a:pt x="114300" y="105847"/>
                  <a:pt x="110053" y="101600"/>
                  <a:pt x="104775" y="101600"/>
                </a:cubicBezTo>
                <a:lnTo>
                  <a:pt x="47625" y="101600"/>
                </a:lnTo>
                <a:close/>
                <a:moveTo>
                  <a:pt x="47625" y="139700"/>
                </a:moveTo>
                <a:cubicBezTo>
                  <a:pt x="42347" y="139700"/>
                  <a:pt x="38100" y="143947"/>
                  <a:pt x="38100" y="149225"/>
                </a:cubicBezTo>
                <a:cubicBezTo>
                  <a:pt x="38100" y="154503"/>
                  <a:pt x="42347" y="158750"/>
                  <a:pt x="47625" y="158750"/>
                </a:cubicBezTo>
                <a:lnTo>
                  <a:pt x="104775" y="158750"/>
                </a:lnTo>
                <a:cubicBezTo>
                  <a:pt x="110053" y="158750"/>
                  <a:pt x="114300" y="154503"/>
                  <a:pt x="114300" y="149225"/>
                </a:cubicBezTo>
                <a:cubicBezTo>
                  <a:pt x="114300" y="143947"/>
                  <a:pt x="110053" y="139700"/>
                  <a:pt x="104775" y="139700"/>
                </a:cubicBezTo>
                <a:lnTo>
                  <a:pt x="47625" y="139700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6896100" y="4927600"/>
            <a:ext cx="5143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Uso de LLMs para generación de informes ejecutivos.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941127"/>
          </a:xfrm>
          <a:prstGeom prst="rect">
            <a:avLst/>
          </a:prstGeom>
          <a:solidFill>
            <a:srgbClr val="1616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192000" cy="69411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9:12-d2nfaq18bjvh7rlj0is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617" y="1561401"/>
            <a:ext cx="4553512" cy="3552547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12-d2nfaq18bjvh7rlj0isg.jpe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03121" y="1561401"/>
            <a:ext cx="2434092" cy="240862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884213" y="3119957"/>
            <a:ext cx="363255" cy="363255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884213" y="3119957"/>
            <a:ext cx="363255" cy="363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147610" y="3138745"/>
            <a:ext cx="325677" cy="325677"/>
          </a:xfrm>
          <a:prstGeom prst="ellipse">
            <a:avLst/>
          </a:prstGeom>
          <a:solidFill>
            <a:srgbClr val="C2F4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2147610" y="3138745"/>
            <a:ext cx="325677" cy="32567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2209989" y="3287890"/>
            <a:ext cx="225819" cy="1819"/>
          </a:xfrm>
          <a:prstGeom prst="straightConnector1">
            <a:avLst/>
          </a:prstGeom>
          <a:noFill/>
          <a:ln w="12700">
            <a:solidFill>
              <a:srgbClr val="262626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1176267" y="1438027"/>
            <a:ext cx="6345121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Gracias</a:t>
            </a:r>
            <a:endParaRPr lang="en-US" sz="5400" b="1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486400" y="1371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1"/>
          <p:cNvSpPr/>
          <p:nvPr/>
        </p:nvSpPr>
        <p:spPr>
          <a:xfrm>
            <a:off x="5715000" y="16002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58812" y="591443"/>
                </a:moveTo>
                <a:cubicBezTo>
                  <a:pt x="258812" y="594420"/>
                  <a:pt x="255389" y="596801"/>
                  <a:pt x="251073" y="596801"/>
                </a:cubicBezTo>
                <a:cubicBezTo>
                  <a:pt x="246162" y="597247"/>
                  <a:pt x="242739" y="594866"/>
                  <a:pt x="242739" y="591443"/>
                </a:cubicBezTo>
                <a:cubicBezTo>
                  <a:pt x="242739" y="588466"/>
                  <a:pt x="246162" y="586085"/>
                  <a:pt x="250478" y="586085"/>
                </a:cubicBezTo>
                <a:cubicBezTo>
                  <a:pt x="254943" y="585639"/>
                  <a:pt x="258812" y="588020"/>
                  <a:pt x="258812" y="591443"/>
                </a:cubicBezTo>
                <a:close/>
                <a:moveTo>
                  <a:pt x="212527" y="584746"/>
                </a:moveTo>
                <a:cubicBezTo>
                  <a:pt x="211485" y="587722"/>
                  <a:pt x="214461" y="591145"/>
                  <a:pt x="218926" y="592038"/>
                </a:cubicBezTo>
                <a:cubicBezTo>
                  <a:pt x="222796" y="593527"/>
                  <a:pt x="227261" y="592038"/>
                  <a:pt x="228154" y="589062"/>
                </a:cubicBezTo>
                <a:cubicBezTo>
                  <a:pt x="229046" y="586085"/>
                  <a:pt x="226219" y="582662"/>
                  <a:pt x="221754" y="581323"/>
                </a:cubicBezTo>
                <a:cubicBezTo>
                  <a:pt x="217884" y="580281"/>
                  <a:pt x="213568" y="581769"/>
                  <a:pt x="212527" y="584746"/>
                </a:cubicBezTo>
                <a:close/>
                <a:moveTo>
                  <a:pt x="278309" y="582216"/>
                </a:moveTo>
                <a:cubicBezTo>
                  <a:pt x="273993" y="583257"/>
                  <a:pt x="271016" y="586085"/>
                  <a:pt x="271463" y="589508"/>
                </a:cubicBezTo>
                <a:cubicBezTo>
                  <a:pt x="271909" y="592485"/>
                  <a:pt x="275779" y="594420"/>
                  <a:pt x="280243" y="593378"/>
                </a:cubicBezTo>
                <a:cubicBezTo>
                  <a:pt x="284559" y="592336"/>
                  <a:pt x="287536" y="589508"/>
                  <a:pt x="287089" y="586532"/>
                </a:cubicBezTo>
                <a:cubicBezTo>
                  <a:pt x="286643" y="583704"/>
                  <a:pt x="282625" y="581769"/>
                  <a:pt x="278309" y="582216"/>
                </a:cubicBezTo>
                <a:close/>
                <a:moveTo>
                  <a:pt x="376238" y="11906"/>
                </a:moveTo>
                <a:cubicBezTo>
                  <a:pt x="169813" y="11906"/>
                  <a:pt x="11906" y="168622"/>
                  <a:pt x="11906" y="375047"/>
                </a:cubicBezTo>
                <a:cubicBezTo>
                  <a:pt x="11906" y="540097"/>
                  <a:pt x="115788" y="681335"/>
                  <a:pt x="264170" y="731044"/>
                </a:cubicBezTo>
                <a:cubicBezTo>
                  <a:pt x="283220" y="734467"/>
                  <a:pt x="289917" y="722709"/>
                  <a:pt x="289917" y="713036"/>
                </a:cubicBezTo>
                <a:cubicBezTo>
                  <a:pt x="289917" y="703808"/>
                  <a:pt x="289471" y="652909"/>
                  <a:pt x="289471" y="621655"/>
                </a:cubicBezTo>
                <a:cubicBezTo>
                  <a:pt x="289471" y="621655"/>
                  <a:pt x="185291" y="643979"/>
                  <a:pt x="163413" y="577304"/>
                </a:cubicBezTo>
                <a:cubicBezTo>
                  <a:pt x="163413" y="577304"/>
                  <a:pt x="146447" y="533995"/>
                  <a:pt x="122039" y="522833"/>
                </a:cubicBezTo>
                <a:cubicBezTo>
                  <a:pt x="122039" y="522833"/>
                  <a:pt x="87957" y="499467"/>
                  <a:pt x="124420" y="499914"/>
                </a:cubicBezTo>
                <a:cubicBezTo>
                  <a:pt x="124420" y="499914"/>
                  <a:pt x="161479" y="502890"/>
                  <a:pt x="181868" y="538311"/>
                </a:cubicBezTo>
                <a:cubicBezTo>
                  <a:pt x="214461" y="595759"/>
                  <a:pt x="269081" y="579239"/>
                  <a:pt x="290364" y="569416"/>
                </a:cubicBezTo>
                <a:cubicBezTo>
                  <a:pt x="293787" y="545604"/>
                  <a:pt x="303461" y="529084"/>
                  <a:pt x="314176" y="519261"/>
                </a:cubicBezTo>
                <a:cubicBezTo>
                  <a:pt x="230981" y="510034"/>
                  <a:pt x="147042" y="497979"/>
                  <a:pt x="147042" y="354806"/>
                </a:cubicBezTo>
                <a:cubicBezTo>
                  <a:pt x="147042" y="313879"/>
                  <a:pt x="158353" y="293340"/>
                  <a:pt x="182166" y="267146"/>
                </a:cubicBezTo>
                <a:cubicBezTo>
                  <a:pt x="178296" y="257473"/>
                  <a:pt x="165646" y="217587"/>
                  <a:pt x="186035" y="166092"/>
                </a:cubicBezTo>
                <a:cubicBezTo>
                  <a:pt x="217140" y="156418"/>
                  <a:pt x="288727" y="206276"/>
                  <a:pt x="288727" y="206276"/>
                </a:cubicBezTo>
                <a:cubicBezTo>
                  <a:pt x="318492" y="197941"/>
                  <a:pt x="350490" y="193625"/>
                  <a:pt x="382191" y="193625"/>
                </a:cubicBezTo>
                <a:cubicBezTo>
                  <a:pt x="413891" y="193625"/>
                  <a:pt x="445889" y="197941"/>
                  <a:pt x="475655" y="206276"/>
                </a:cubicBezTo>
                <a:cubicBezTo>
                  <a:pt x="475655" y="206276"/>
                  <a:pt x="547241" y="156270"/>
                  <a:pt x="578346" y="166092"/>
                </a:cubicBezTo>
                <a:cubicBezTo>
                  <a:pt x="598736" y="217736"/>
                  <a:pt x="586085" y="257473"/>
                  <a:pt x="582216" y="267146"/>
                </a:cubicBezTo>
                <a:cubicBezTo>
                  <a:pt x="606028" y="293489"/>
                  <a:pt x="620613" y="314027"/>
                  <a:pt x="620613" y="354806"/>
                </a:cubicBezTo>
                <a:cubicBezTo>
                  <a:pt x="620613" y="498425"/>
                  <a:pt x="532954" y="509885"/>
                  <a:pt x="449759" y="519261"/>
                </a:cubicBezTo>
                <a:cubicBezTo>
                  <a:pt x="463451" y="531019"/>
                  <a:pt x="475059" y="553343"/>
                  <a:pt x="475059" y="588318"/>
                </a:cubicBezTo>
                <a:cubicBezTo>
                  <a:pt x="475059" y="638473"/>
                  <a:pt x="474613" y="700534"/>
                  <a:pt x="474613" y="712738"/>
                </a:cubicBezTo>
                <a:cubicBezTo>
                  <a:pt x="474613" y="722412"/>
                  <a:pt x="481459" y="734169"/>
                  <a:pt x="500360" y="730746"/>
                </a:cubicBezTo>
                <a:cubicBezTo>
                  <a:pt x="649188" y="681335"/>
                  <a:pt x="750094" y="540097"/>
                  <a:pt x="750094" y="375047"/>
                </a:cubicBezTo>
                <a:cubicBezTo>
                  <a:pt x="750094" y="168622"/>
                  <a:pt x="582662" y="11906"/>
                  <a:pt x="376238" y="11906"/>
                </a:cubicBezTo>
                <a:close/>
                <a:moveTo>
                  <a:pt x="156567" y="525214"/>
                </a:moveTo>
                <a:cubicBezTo>
                  <a:pt x="154632" y="526703"/>
                  <a:pt x="155079" y="530126"/>
                  <a:pt x="157609" y="532954"/>
                </a:cubicBezTo>
                <a:cubicBezTo>
                  <a:pt x="159990" y="535335"/>
                  <a:pt x="163413" y="536377"/>
                  <a:pt x="165348" y="534442"/>
                </a:cubicBezTo>
                <a:cubicBezTo>
                  <a:pt x="167283" y="532954"/>
                  <a:pt x="166836" y="529530"/>
                  <a:pt x="164306" y="526703"/>
                </a:cubicBezTo>
                <a:cubicBezTo>
                  <a:pt x="161925" y="524321"/>
                  <a:pt x="158502" y="523280"/>
                  <a:pt x="156567" y="525214"/>
                </a:cubicBezTo>
                <a:close/>
                <a:moveTo>
                  <a:pt x="140494" y="513159"/>
                </a:moveTo>
                <a:cubicBezTo>
                  <a:pt x="139452" y="515094"/>
                  <a:pt x="140940" y="517475"/>
                  <a:pt x="143917" y="518964"/>
                </a:cubicBezTo>
                <a:cubicBezTo>
                  <a:pt x="146298" y="520452"/>
                  <a:pt x="149275" y="520005"/>
                  <a:pt x="150316" y="517922"/>
                </a:cubicBezTo>
                <a:cubicBezTo>
                  <a:pt x="151358" y="515987"/>
                  <a:pt x="149870" y="513606"/>
                  <a:pt x="146893" y="512118"/>
                </a:cubicBezTo>
                <a:cubicBezTo>
                  <a:pt x="143917" y="511225"/>
                  <a:pt x="141536" y="511671"/>
                  <a:pt x="140494" y="513159"/>
                </a:cubicBezTo>
                <a:close/>
                <a:moveTo>
                  <a:pt x="188714" y="566142"/>
                </a:moveTo>
                <a:cubicBezTo>
                  <a:pt x="186333" y="568077"/>
                  <a:pt x="187226" y="572542"/>
                  <a:pt x="190649" y="575370"/>
                </a:cubicBezTo>
                <a:cubicBezTo>
                  <a:pt x="194072" y="578793"/>
                  <a:pt x="198388" y="579239"/>
                  <a:pt x="200323" y="576858"/>
                </a:cubicBezTo>
                <a:cubicBezTo>
                  <a:pt x="202257" y="574923"/>
                  <a:pt x="201364" y="570458"/>
                  <a:pt x="198388" y="567630"/>
                </a:cubicBezTo>
                <a:cubicBezTo>
                  <a:pt x="195114" y="564207"/>
                  <a:pt x="190649" y="563761"/>
                  <a:pt x="188714" y="566142"/>
                </a:cubicBezTo>
                <a:close/>
                <a:moveTo>
                  <a:pt x="171748" y="544264"/>
                </a:moveTo>
                <a:cubicBezTo>
                  <a:pt x="169366" y="545753"/>
                  <a:pt x="169366" y="549622"/>
                  <a:pt x="171748" y="553045"/>
                </a:cubicBezTo>
                <a:cubicBezTo>
                  <a:pt x="174129" y="556468"/>
                  <a:pt x="178147" y="557957"/>
                  <a:pt x="180082" y="556468"/>
                </a:cubicBezTo>
                <a:cubicBezTo>
                  <a:pt x="182463" y="554534"/>
                  <a:pt x="182463" y="550664"/>
                  <a:pt x="180082" y="547241"/>
                </a:cubicBezTo>
                <a:cubicBezTo>
                  <a:pt x="177998" y="543818"/>
                  <a:pt x="174129" y="542330"/>
                  <a:pt x="171748" y="544264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2639483" y="2794000"/>
            <a:ext cx="6908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Invitación al Código Abierto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771650" y="3505200"/>
            <a:ext cx="86487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Todo el código, notebooks y el dashboard están disponibles en GitHub bajo la licencia MIT. Invitamos a la comunidad a contribuir y co-crear benchmarks de la industria.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349412" y="4876800"/>
            <a:ext cx="2438400" cy="609600"/>
          </a:xfrm>
          <a:custGeom>
            <a:avLst/>
            <a:gdLst/>
            <a:ahLst/>
            <a:cxnLst/>
            <a:rect l="l" t="t" r="r" b="b"/>
            <a:pathLst>
              <a:path w="2438400" h="609600">
                <a:moveTo>
                  <a:pt x="101602" y="0"/>
                </a:moveTo>
                <a:lnTo>
                  <a:pt x="2336798" y="0"/>
                </a:lnTo>
                <a:cubicBezTo>
                  <a:pt x="2392911" y="0"/>
                  <a:pt x="2438400" y="45489"/>
                  <a:pt x="2438400" y="101602"/>
                </a:cubicBezTo>
                <a:lnTo>
                  <a:pt x="2438400" y="507998"/>
                </a:lnTo>
                <a:cubicBezTo>
                  <a:pt x="2438400" y="564111"/>
                  <a:pt x="2392911" y="609600"/>
                  <a:pt x="23367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2451012" y="5029200"/>
            <a:ext cx="223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Extender Categorías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996921" y="4876800"/>
            <a:ext cx="2057400" cy="609600"/>
          </a:xfrm>
          <a:custGeom>
            <a:avLst/>
            <a:gdLst/>
            <a:ahLst/>
            <a:cxnLst/>
            <a:rect l="l" t="t" r="r" b="b"/>
            <a:pathLst>
              <a:path w="2057400" h="609600">
                <a:moveTo>
                  <a:pt x="101602" y="0"/>
                </a:moveTo>
                <a:lnTo>
                  <a:pt x="1955798" y="0"/>
                </a:lnTo>
                <a:cubicBezTo>
                  <a:pt x="2011911" y="0"/>
                  <a:pt x="2057400" y="45489"/>
                  <a:pt x="2057400" y="101602"/>
                </a:cubicBezTo>
                <a:lnTo>
                  <a:pt x="2057400" y="507998"/>
                </a:lnTo>
                <a:cubicBezTo>
                  <a:pt x="2057400" y="564111"/>
                  <a:pt x="2011911" y="609600"/>
                  <a:pt x="19557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098521" y="5029200"/>
            <a:ext cx="185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Mejorar Modelos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252053" y="4876800"/>
            <a:ext cx="2590800" cy="609600"/>
          </a:xfrm>
          <a:custGeom>
            <a:avLst/>
            <a:gdLst/>
            <a:ahLst/>
            <a:cxnLst/>
            <a:rect l="l" t="t" r="r" b="b"/>
            <a:pathLst>
              <a:path w="2590800" h="609600">
                <a:moveTo>
                  <a:pt x="101602" y="0"/>
                </a:moveTo>
                <a:lnTo>
                  <a:pt x="2489198" y="0"/>
                </a:lnTo>
                <a:cubicBezTo>
                  <a:pt x="2545311" y="0"/>
                  <a:pt x="2590800" y="45489"/>
                  <a:pt x="2590800" y="101602"/>
                </a:cubicBezTo>
                <a:lnTo>
                  <a:pt x="2590800" y="507998"/>
                </a:lnTo>
                <a:cubicBezTo>
                  <a:pt x="2590800" y="564111"/>
                  <a:pt x="2545311" y="609600"/>
                  <a:pt x="2489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7353653" y="5029200"/>
            <a:ext cx="238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Co-crear Benchmarks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142999"/>
            <a:ext cx="1198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Pipeline </a:t>
            </a:r>
            <a:r>
              <a:rPr lang="en-US" sz="3200" dirty="0" err="1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automatizado</a:t>
            </a:r>
            <a:r>
              <a:rPr lang="en-US" sz="3200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3200" dirty="0" err="1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parara</a:t>
            </a:r>
            <a:r>
              <a:rPr lang="en-US" sz="3200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Trustpilot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254000" y="2870200"/>
            <a:ext cx="9867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sistema integral que transforma opiniones en línea en inteligencia competitiva accionable.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308100" y="3987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1527175" y="4203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74811" y="-23068"/>
                </a:moveTo>
                <a:cubicBezTo>
                  <a:pt x="283666" y="-25673"/>
                  <a:pt x="292968" y="-21059"/>
                  <a:pt x="296391" y="-12725"/>
                </a:cubicBezTo>
                <a:lnTo>
                  <a:pt x="296987" y="-11013"/>
                </a:lnTo>
                <a:lnTo>
                  <a:pt x="326752" y="90190"/>
                </a:lnTo>
                <a:cubicBezTo>
                  <a:pt x="328613" y="96441"/>
                  <a:pt x="326827" y="103212"/>
                  <a:pt x="322213" y="107826"/>
                </a:cubicBezTo>
                <a:lnTo>
                  <a:pt x="274513" y="155525"/>
                </a:lnTo>
                <a:lnTo>
                  <a:pt x="331366" y="140047"/>
                </a:lnTo>
                <a:lnTo>
                  <a:pt x="346174" y="95548"/>
                </a:lnTo>
                <a:lnTo>
                  <a:pt x="346844" y="93836"/>
                </a:lnTo>
                <a:cubicBezTo>
                  <a:pt x="350565" y="85576"/>
                  <a:pt x="360015" y="81335"/>
                  <a:pt x="368796" y="84237"/>
                </a:cubicBezTo>
                <a:cubicBezTo>
                  <a:pt x="377577" y="87139"/>
                  <a:pt x="382563" y="96217"/>
                  <a:pt x="380554" y="105073"/>
                </a:cubicBezTo>
                <a:lnTo>
                  <a:pt x="380033" y="106859"/>
                </a:lnTo>
                <a:lnTo>
                  <a:pt x="362173" y="160437"/>
                </a:lnTo>
                <a:cubicBezTo>
                  <a:pt x="360313" y="166092"/>
                  <a:pt x="355699" y="170408"/>
                  <a:pt x="349895" y="172045"/>
                </a:cubicBezTo>
                <a:lnTo>
                  <a:pt x="282104" y="190500"/>
                </a:lnTo>
                <a:lnTo>
                  <a:pt x="349895" y="208955"/>
                </a:lnTo>
                <a:cubicBezTo>
                  <a:pt x="355625" y="210517"/>
                  <a:pt x="360238" y="214908"/>
                  <a:pt x="362173" y="220563"/>
                </a:cubicBezTo>
                <a:lnTo>
                  <a:pt x="380033" y="274141"/>
                </a:lnTo>
                <a:lnTo>
                  <a:pt x="380554" y="275927"/>
                </a:lnTo>
                <a:cubicBezTo>
                  <a:pt x="382563" y="284783"/>
                  <a:pt x="377503" y="293861"/>
                  <a:pt x="368796" y="296763"/>
                </a:cubicBezTo>
                <a:cubicBezTo>
                  <a:pt x="360015" y="299665"/>
                  <a:pt x="350565" y="295424"/>
                  <a:pt x="346844" y="287164"/>
                </a:cubicBezTo>
                <a:lnTo>
                  <a:pt x="346174" y="285452"/>
                </a:lnTo>
                <a:lnTo>
                  <a:pt x="331366" y="240953"/>
                </a:lnTo>
                <a:lnTo>
                  <a:pt x="274513" y="225475"/>
                </a:lnTo>
                <a:lnTo>
                  <a:pt x="322213" y="273174"/>
                </a:lnTo>
                <a:cubicBezTo>
                  <a:pt x="326752" y="277713"/>
                  <a:pt x="328538" y="284411"/>
                  <a:pt x="326827" y="290587"/>
                </a:cubicBezTo>
                <a:lnTo>
                  <a:pt x="297061" y="397743"/>
                </a:lnTo>
                <a:lnTo>
                  <a:pt x="296466" y="399455"/>
                </a:lnTo>
                <a:cubicBezTo>
                  <a:pt x="293191" y="407863"/>
                  <a:pt x="283964" y="412626"/>
                  <a:pt x="275034" y="410170"/>
                </a:cubicBezTo>
                <a:cubicBezTo>
                  <a:pt x="266105" y="407715"/>
                  <a:pt x="260672" y="398859"/>
                  <a:pt x="262235" y="389930"/>
                </a:cubicBezTo>
                <a:lnTo>
                  <a:pt x="262607" y="388144"/>
                </a:lnTo>
                <a:lnTo>
                  <a:pt x="289545" y="291033"/>
                </a:lnTo>
                <a:lnTo>
                  <a:pt x="261863" y="263351"/>
                </a:lnTo>
                <a:cubicBezTo>
                  <a:pt x="261193" y="302121"/>
                  <a:pt x="229493" y="333375"/>
                  <a:pt x="190500" y="333375"/>
                </a:cubicBezTo>
                <a:cubicBezTo>
                  <a:pt x="151507" y="333375"/>
                  <a:pt x="119807" y="302121"/>
                  <a:pt x="119063" y="263351"/>
                </a:cubicBezTo>
                <a:lnTo>
                  <a:pt x="91529" y="290885"/>
                </a:lnTo>
                <a:lnTo>
                  <a:pt x="118318" y="381893"/>
                </a:lnTo>
                <a:lnTo>
                  <a:pt x="118765" y="383679"/>
                </a:lnTo>
                <a:cubicBezTo>
                  <a:pt x="120402" y="392534"/>
                  <a:pt x="115119" y="401464"/>
                  <a:pt x="106263" y="404068"/>
                </a:cubicBezTo>
                <a:cubicBezTo>
                  <a:pt x="97408" y="406673"/>
                  <a:pt x="88106" y="402059"/>
                  <a:pt x="84683" y="393725"/>
                </a:cubicBezTo>
                <a:lnTo>
                  <a:pt x="84088" y="392013"/>
                </a:lnTo>
                <a:lnTo>
                  <a:pt x="54322" y="290810"/>
                </a:lnTo>
                <a:cubicBezTo>
                  <a:pt x="52462" y="284559"/>
                  <a:pt x="54248" y="277788"/>
                  <a:pt x="58862" y="273100"/>
                </a:cubicBezTo>
                <a:lnTo>
                  <a:pt x="106561" y="225400"/>
                </a:lnTo>
                <a:lnTo>
                  <a:pt x="49709" y="240878"/>
                </a:lnTo>
                <a:lnTo>
                  <a:pt x="34900" y="285378"/>
                </a:lnTo>
                <a:lnTo>
                  <a:pt x="34230" y="287089"/>
                </a:lnTo>
                <a:cubicBezTo>
                  <a:pt x="30510" y="295349"/>
                  <a:pt x="21059" y="299591"/>
                  <a:pt x="12278" y="296689"/>
                </a:cubicBezTo>
                <a:cubicBezTo>
                  <a:pt x="3497" y="293787"/>
                  <a:pt x="-1488" y="284708"/>
                  <a:pt x="521" y="275853"/>
                </a:cubicBezTo>
                <a:lnTo>
                  <a:pt x="1042" y="274067"/>
                </a:lnTo>
                <a:lnTo>
                  <a:pt x="18901" y="220489"/>
                </a:lnTo>
                <a:cubicBezTo>
                  <a:pt x="20762" y="214833"/>
                  <a:pt x="25375" y="210517"/>
                  <a:pt x="31179" y="208880"/>
                </a:cubicBezTo>
                <a:lnTo>
                  <a:pt x="98971" y="190426"/>
                </a:lnTo>
                <a:lnTo>
                  <a:pt x="31179" y="171971"/>
                </a:lnTo>
                <a:cubicBezTo>
                  <a:pt x="25450" y="170408"/>
                  <a:pt x="20836" y="166018"/>
                  <a:pt x="18901" y="160362"/>
                </a:cubicBezTo>
                <a:lnTo>
                  <a:pt x="1042" y="106784"/>
                </a:lnTo>
                <a:lnTo>
                  <a:pt x="521" y="104998"/>
                </a:lnTo>
                <a:cubicBezTo>
                  <a:pt x="-1488" y="96143"/>
                  <a:pt x="3572" y="87064"/>
                  <a:pt x="12278" y="84162"/>
                </a:cubicBezTo>
                <a:cubicBezTo>
                  <a:pt x="20985" y="81260"/>
                  <a:pt x="30510" y="85502"/>
                  <a:pt x="34230" y="93762"/>
                </a:cubicBezTo>
                <a:lnTo>
                  <a:pt x="34900" y="95473"/>
                </a:lnTo>
                <a:lnTo>
                  <a:pt x="49709" y="139973"/>
                </a:lnTo>
                <a:lnTo>
                  <a:pt x="106561" y="155451"/>
                </a:lnTo>
                <a:lnTo>
                  <a:pt x="58862" y="107752"/>
                </a:lnTo>
                <a:cubicBezTo>
                  <a:pt x="54248" y="103138"/>
                  <a:pt x="52536" y="96366"/>
                  <a:pt x="54322" y="90115"/>
                </a:cubicBezTo>
                <a:lnTo>
                  <a:pt x="84088" y="-11088"/>
                </a:lnTo>
                <a:lnTo>
                  <a:pt x="84683" y="-12799"/>
                </a:lnTo>
                <a:cubicBezTo>
                  <a:pt x="88106" y="-21208"/>
                  <a:pt x="97408" y="-25747"/>
                  <a:pt x="106263" y="-23143"/>
                </a:cubicBezTo>
                <a:cubicBezTo>
                  <a:pt x="115119" y="-20538"/>
                  <a:pt x="120402" y="-11609"/>
                  <a:pt x="118765" y="-2753"/>
                </a:cubicBezTo>
                <a:lnTo>
                  <a:pt x="118318" y="-967"/>
                </a:lnTo>
                <a:lnTo>
                  <a:pt x="91529" y="90041"/>
                </a:lnTo>
                <a:lnTo>
                  <a:pt x="130969" y="129480"/>
                </a:lnTo>
                <a:cubicBezTo>
                  <a:pt x="131713" y="97259"/>
                  <a:pt x="158055" y="71363"/>
                  <a:pt x="190426" y="71363"/>
                </a:cubicBezTo>
                <a:cubicBezTo>
                  <a:pt x="222796" y="71363"/>
                  <a:pt x="249138" y="97259"/>
                  <a:pt x="249882" y="129555"/>
                </a:cubicBezTo>
                <a:lnTo>
                  <a:pt x="289396" y="90041"/>
                </a:lnTo>
                <a:lnTo>
                  <a:pt x="262607" y="-967"/>
                </a:lnTo>
                <a:lnTo>
                  <a:pt x="262161" y="-2753"/>
                </a:lnTo>
                <a:cubicBezTo>
                  <a:pt x="260524" y="-11683"/>
                  <a:pt x="265807" y="-20538"/>
                  <a:pt x="274662" y="-23143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190272" y="4902200"/>
            <a:ext cx="105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Scraping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19931" y="5207000"/>
            <a:ext cx="1993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Extracción automatizada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3175000" y="469256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0"/>
                </a:lnTo>
                <a:lnTo>
                  <a:pt x="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BCD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229100" y="3987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4424363" y="4203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40630"/>
                </a:moveTo>
                <a:cubicBezTo>
                  <a:pt x="430932" y="31328"/>
                  <a:pt x="430932" y="16222"/>
                  <a:pt x="421630" y="6921"/>
                </a:cubicBezTo>
                <a:cubicBezTo>
                  <a:pt x="412328" y="-2381"/>
                  <a:pt x="397222" y="-2381"/>
                  <a:pt x="387921" y="6921"/>
                </a:cubicBezTo>
                <a:lnTo>
                  <a:pt x="245046" y="149796"/>
                </a:lnTo>
                <a:lnTo>
                  <a:pt x="219224" y="123974"/>
                </a:lnTo>
                <a:cubicBezTo>
                  <a:pt x="216098" y="120848"/>
                  <a:pt x="211782" y="119063"/>
                  <a:pt x="207318" y="119063"/>
                </a:cubicBezTo>
                <a:cubicBezTo>
                  <a:pt x="198016" y="119063"/>
                  <a:pt x="190500" y="126578"/>
                  <a:pt x="190500" y="135880"/>
                </a:cubicBezTo>
                <a:lnTo>
                  <a:pt x="190500" y="157535"/>
                </a:lnTo>
                <a:lnTo>
                  <a:pt x="271090" y="238125"/>
                </a:lnTo>
                <a:lnTo>
                  <a:pt x="292745" y="238125"/>
                </a:lnTo>
                <a:cubicBezTo>
                  <a:pt x="302047" y="238125"/>
                  <a:pt x="309563" y="230609"/>
                  <a:pt x="309563" y="221307"/>
                </a:cubicBezTo>
                <a:cubicBezTo>
                  <a:pt x="309563" y="216843"/>
                  <a:pt x="307777" y="212527"/>
                  <a:pt x="304651" y="209401"/>
                </a:cubicBezTo>
                <a:lnTo>
                  <a:pt x="278829" y="183579"/>
                </a:lnTo>
                <a:lnTo>
                  <a:pt x="421704" y="40704"/>
                </a:lnTo>
                <a:close/>
                <a:moveTo>
                  <a:pt x="253826" y="262979"/>
                </a:moveTo>
                <a:lnTo>
                  <a:pt x="165646" y="174799"/>
                </a:lnTo>
                <a:cubicBezTo>
                  <a:pt x="133871" y="172045"/>
                  <a:pt x="102245" y="183505"/>
                  <a:pt x="79474" y="206276"/>
                </a:cubicBezTo>
                <a:lnTo>
                  <a:pt x="73521" y="212229"/>
                </a:lnTo>
                <a:cubicBezTo>
                  <a:pt x="56927" y="228823"/>
                  <a:pt x="47625" y="251296"/>
                  <a:pt x="47625" y="274737"/>
                </a:cubicBezTo>
                <a:cubicBezTo>
                  <a:pt x="47625" y="279797"/>
                  <a:pt x="52908" y="283071"/>
                  <a:pt x="57448" y="280839"/>
                </a:cubicBezTo>
                <a:lnTo>
                  <a:pt x="95473" y="261863"/>
                </a:lnTo>
                <a:cubicBezTo>
                  <a:pt x="99194" y="260003"/>
                  <a:pt x="102543" y="264914"/>
                  <a:pt x="99492" y="267742"/>
                </a:cubicBezTo>
                <a:lnTo>
                  <a:pt x="5432" y="352276"/>
                </a:lnTo>
                <a:cubicBezTo>
                  <a:pt x="2009" y="355402"/>
                  <a:pt x="0" y="359866"/>
                  <a:pt x="0" y="364554"/>
                </a:cubicBezTo>
                <a:cubicBezTo>
                  <a:pt x="0" y="373633"/>
                  <a:pt x="7367" y="381000"/>
                  <a:pt x="16446" y="381000"/>
                </a:cubicBezTo>
                <a:lnTo>
                  <a:pt x="145405" y="381000"/>
                </a:lnTo>
                <a:cubicBezTo>
                  <a:pt x="174278" y="381000"/>
                  <a:pt x="201885" y="369540"/>
                  <a:pt x="222349" y="349151"/>
                </a:cubicBezTo>
                <a:cubicBezTo>
                  <a:pt x="245120" y="326380"/>
                  <a:pt x="256505" y="294754"/>
                  <a:pt x="253826" y="262979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4103511" y="4902200"/>
            <a:ext cx="106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Limpieza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3574256" y="5207000"/>
            <a:ext cx="2120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Validación y normalización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096000" y="469256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0"/>
                </a:lnTo>
                <a:lnTo>
                  <a:pt x="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BCD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7150100" y="3987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369175" y="4203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6616083" y="4902200"/>
            <a:ext cx="187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Enriquecimiento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629577" y="5207000"/>
            <a:ext cx="1854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sentimiento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9017000" y="469256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0"/>
                </a:lnTo>
                <a:lnTo>
                  <a:pt x="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BCD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10071100" y="3987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8"/>
          <p:cNvSpPr/>
          <p:nvPr/>
        </p:nvSpPr>
        <p:spPr>
          <a:xfrm>
            <a:off x="10266363" y="4203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81298" y="178594"/>
                </a:moveTo>
                <a:lnTo>
                  <a:pt x="250329" y="178594"/>
                </a:lnTo>
                <a:cubicBezTo>
                  <a:pt x="237158" y="178594"/>
                  <a:pt x="226516" y="167953"/>
                  <a:pt x="226516" y="154781"/>
                </a:cubicBezTo>
                <a:lnTo>
                  <a:pt x="226516" y="23812"/>
                </a:lnTo>
                <a:cubicBezTo>
                  <a:pt x="226516" y="10641"/>
                  <a:pt x="237232" y="-149"/>
                  <a:pt x="250254" y="1563"/>
                </a:cubicBezTo>
                <a:cubicBezTo>
                  <a:pt x="329878" y="12129"/>
                  <a:pt x="392981" y="75233"/>
                  <a:pt x="403547" y="154856"/>
                </a:cubicBezTo>
                <a:cubicBezTo>
                  <a:pt x="405259" y="167878"/>
                  <a:pt x="394469" y="178594"/>
                  <a:pt x="381298" y="178594"/>
                </a:cubicBezTo>
                <a:close/>
                <a:moveTo>
                  <a:pt x="165646" y="27682"/>
                </a:moveTo>
                <a:cubicBezTo>
                  <a:pt x="179115" y="24854"/>
                  <a:pt x="190798" y="35868"/>
                  <a:pt x="190798" y="49634"/>
                </a:cubicBezTo>
                <a:lnTo>
                  <a:pt x="190798" y="196453"/>
                </a:lnTo>
                <a:cubicBezTo>
                  <a:pt x="190798" y="200620"/>
                  <a:pt x="192286" y="204639"/>
                  <a:pt x="194890" y="207838"/>
                </a:cubicBezTo>
                <a:lnTo>
                  <a:pt x="293191" y="326454"/>
                </a:lnTo>
                <a:cubicBezTo>
                  <a:pt x="301898" y="336947"/>
                  <a:pt x="300038" y="352797"/>
                  <a:pt x="288057" y="359271"/>
                </a:cubicBezTo>
                <a:cubicBezTo>
                  <a:pt x="262682" y="373112"/>
                  <a:pt x="233586" y="381000"/>
                  <a:pt x="202704" y="381000"/>
                </a:cubicBezTo>
                <a:cubicBezTo>
                  <a:pt x="104105" y="381000"/>
                  <a:pt x="24110" y="301005"/>
                  <a:pt x="24110" y="202406"/>
                </a:cubicBezTo>
                <a:cubicBezTo>
                  <a:pt x="24110" y="116458"/>
                  <a:pt x="84758" y="44723"/>
                  <a:pt x="165646" y="27682"/>
                </a:cubicBezTo>
                <a:close/>
                <a:moveTo>
                  <a:pt x="355550" y="214313"/>
                </a:moveTo>
                <a:lnTo>
                  <a:pt x="403175" y="214313"/>
                </a:lnTo>
                <a:cubicBezTo>
                  <a:pt x="416942" y="214313"/>
                  <a:pt x="427955" y="225996"/>
                  <a:pt x="425128" y="239464"/>
                </a:cubicBezTo>
                <a:cubicBezTo>
                  <a:pt x="417537" y="275481"/>
                  <a:pt x="399083" y="307479"/>
                  <a:pt x="373335" y="331887"/>
                </a:cubicBezTo>
                <a:cubicBezTo>
                  <a:pt x="364182" y="340593"/>
                  <a:pt x="349821" y="338733"/>
                  <a:pt x="341784" y="328985"/>
                </a:cubicBezTo>
                <a:lnTo>
                  <a:pt x="278978" y="253305"/>
                </a:lnTo>
                <a:cubicBezTo>
                  <a:pt x="266105" y="237753"/>
                  <a:pt x="277192" y="214313"/>
                  <a:pt x="297284" y="214313"/>
                </a:cubicBezTo>
                <a:lnTo>
                  <a:pt x="355476" y="214313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9842500" y="4902200"/>
            <a:ext cx="127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9564335" y="5207000"/>
            <a:ext cx="1828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Exploración interactiva</a:t>
            </a:r>
            <a:endParaRPr lang="en-US" sz="1600" dirty="0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E913DF33-8CDB-118B-A8E3-5DB3C6B52472}"/>
              </a:ext>
            </a:extLst>
          </p:cNvPr>
          <p:cNvSpPr/>
          <p:nvPr/>
        </p:nvSpPr>
        <p:spPr>
          <a:xfrm>
            <a:off x="254000" y="173318"/>
            <a:ext cx="1198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 </a:t>
            </a:r>
            <a:r>
              <a:rPr lang="en-US" sz="4800" b="1" dirty="0" err="1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Reseñas</a:t>
            </a:r>
            <a:r>
              <a:rPr lang="en-US" sz="48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 </a:t>
            </a:r>
            <a:r>
              <a:rPr lang="en-US" sz="4800" b="1" dirty="0" err="1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Reputación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From reviews to reputation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Dashboard Design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Data Acquisition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Refinement Workflow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Sentiment Enrichment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Case Insights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Lessons &amp; Outlook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Results Summary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1701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Lecciones Aprendidas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2311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Principios clave para transformar datos de reseñas en inteligencia de negocio accionable.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944158" y="3022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74600" y="85725"/>
                </a:moveTo>
                <a:cubicBezTo>
                  <a:pt x="359777" y="85725"/>
                  <a:pt x="345400" y="89743"/>
                  <a:pt x="332809" y="97066"/>
                </a:cubicBezTo>
                <a:cubicBezTo>
                  <a:pt x="318701" y="82778"/>
                  <a:pt x="302270" y="70812"/>
                  <a:pt x="284143" y="61793"/>
                </a:cubicBezTo>
                <a:cubicBezTo>
                  <a:pt x="309324" y="40362"/>
                  <a:pt x="341382" y="28575"/>
                  <a:pt x="374600" y="28575"/>
                </a:cubicBezTo>
                <a:cubicBezTo>
                  <a:pt x="451753" y="28575"/>
                  <a:pt x="514350" y="91083"/>
                  <a:pt x="514350" y="168325"/>
                </a:cubicBezTo>
                <a:cubicBezTo>
                  <a:pt x="514350" y="205383"/>
                  <a:pt x="499616" y="240923"/>
                  <a:pt x="473452" y="267087"/>
                </a:cubicBezTo>
                <a:lnTo>
                  <a:pt x="409962" y="330577"/>
                </a:lnTo>
                <a:cubicBezTo>
                  <a:pt x="383798" y="356741"/>
                  <a:pt x="348258" y="371475"/>
                  <a:pt x="311200" y="371475"/>
                </a:cubicBezTo>
                <a:cubicBezTo>
                  <a:pt x="234047" y="371475"/>
                  <a:pt x="171450" y="308967"/>
                  <a:pt x="171450" y="231725"/>
                </a:cubicBezTo>
                <a:cubicBezTo>
                  <a:pt x="171450" y="230386"/>
                  <a:pt x="171450" y="229046"/>
                  <a:pt x="171539" y="227707"/>
                </a:cubicBezTo>
                <a:cubicBezTo>
                  <a:pt x="171986" y="211901"/>
                  <a:pt x="185112" y="199489"/>
                  <a:pt x="200918" y="199936"/>
                </a:cubicBezTo>
                <a:cubicBezTo>
                  <a:pt x="216724" y="200382"/>
                  <a:pt x="229136" y="213509"/>
                  <a:pt x="228689" y="229314"/>
                </a:cubicBezTo>
                <a:cubicBezTo>
                  <a:pt x="228689" y="230118"/>
                  <a:pt x="228689" y="230922"/>
                  <a:pt x="228689" y="231636"/>
                </a:cubicBezTo>
                <a:cubicBezTo>
                  <a:pt x="228689" y="277267"/>
                  <a:pt x="265658" y="314236"/>
                  <a:pt x="311289" y="314236"/>
                </a:cubicBezTo>
                <a:cubicBezTo>
                  <a:pt x="333167" y="314236"/>
                  <a:pt x="354151" y="305574"/>
                  <a:pt x="369689" y="290036"/>
                </a:cubicBezTo>
                <a:lnTo>
                  <a:pt x="433179" y="226546"/>
                </a:lnTo>
                <a:cubicBezTo>
                  <a:pt x="448628" y="211098"/>
                  <a:pt x="457379" y="190024"/>
                  <a:pt x="457379" y="168146"/>
                </a:cubicBezTo>
                <a:cubicBezTo>
                  <a:pt x="457379" y="122515"/>
                  <a:pt x="420410" y="85546"/>
                  <a:pt x="374779" y="85546"/>
                </a:cubicBezTo>
                <a:close/>
                <a:moveTo>
                  <a:pt x="245745" y="154751"/>
                </a:moveTo>
                <a:cubicBezTo>
                  <a:pt x="244048" y="154037"/>
                  <a:pt x="242352" y="153055"/>
                  <a:pt x="240834" y="151983"/>
                </a:cubicBezTo>
                <a:cubicBezTo>
                  <a:pt x="229582" y="146179"/>
                  <a:pt x="216724" y="142875"/>
                  <a:pt x="203240" y="142875"/>
                </a:cubicBezTo>
                <a:cubicBezTo>
                  <a:pt x="181362" y="142875"/>
                  <a:pt x="160377" y="151537"/>
                  <a:pt x="144840" y="167074"/>
                </a:cubicBezTo>
                <a:lnTo>
                  <a:pt x="81349" y="230565"/>
                </a:lnTo>
                <a:cubicBezTo>
                  <a:pt x="65901" y="246013"/>
                  <a:pt x="57150" y="267087"/>
                  <a:pt x="57150" y="288965"/>
                </a:cubicBezTo>
                <a:cubicBezTo>
                  <a:pt x="57150" y="334595"/>
                  <a:pt x="94119" y="371564"/>
                  <a:pt x="139750" y="371564"/>
                </a:cubicBezTo>
                <a:cubicBezTo>
                  <a:pt x="154484" y="371564"/>
                  <a:pt x="168860" y="367635"/>
                  <a:pt x="181451" y="360313"/>
                </a:cubicBezTo>
                <a:cubicBezTo>
                  <a:pt x="195560" y="374600"/>
                  <a:pt x="211991" y="386566"/>
                  <a:pt x="230207" y="395585"/>
                </a:cubicBezTo>
                <a:cubicBezTo>
                  <a:pt x="205026" y="416927"/>
                  <a:pt x="173057" y="428804"/>
                  <a:pt x="139750" y="428804"/>
                </a:cubicBezTo>
                <a:cubicBezTo>
                  <a:pt x="62597" y="428804"/>
                  <a:pt x="0" y="366296"/>
                  <a:pt x="0" y="289054"/>
                </a:cubicBezTo>
                <a:cubicBezTo>
                  <a:pt x="0" y="251996"/>
                  <a:pt x="14734" y="216456"/>
                  <a:pt x="40898" y="190292"/>
                </a:cubicBezTo>
                <a:lnTo>
                  <a:pt x="104388" y="126802"/>
                </a:lnTo>
                <a:cubicBezTo>
                  <a:pt x="130552" y="100638"/>
                  <a:pt x="166092" y="85904"/>
                  <a:pt x="203150" y="85904"/>
                </a:cubicBezTo>
                <a:cubicBezTo>
                  <a:pt x="280481" y="85904"/>
                  <a:pt x="342900" y="148947"/>
                  <a:pt x="342900" y="226010"/>
                </a:cubicBezTo>
                <a:cubicBezTo>
                  <a:pt x="342900" y="227171"/>
                  <a:pt x="342900" y="228332"/>
                  <a:pt x="342900" y="229493"/>
                </a:cubicBezTo>
                <a:cubicBezTo>
                  <a:pt x="342543" y="245299"/>
                  <a:pt x="329416" y="257711"/>
                  <a:pt x="313611" y="257354"/>
                </a:cubicBezTo>
                <a:cubicBezTo>
                  <a:pt x="297805" y="256996"/>
                  <a:pt x="285393" y="243870"/>
                  <a:pt x="285750" y="228064"/>
                </a:cubicBezTo>
                <a:cubicBezTo>
                  <a:pt x="285750" y="227350"/>
                  <a:pt x="285750" y="226725"/>
                  <a:pt x="285750" y="226010"/>
                </a:cubicBezTo>
                <a:cubicBezTo>
                  <a:pt x="285750" y="195917"/>
                  <a:pt x="269677" y="169485"/>
                  <a:pt x="245745" y="15493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00050" y="3632200"/>
            <a:ext cx="3606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Robustez + Limpieza = Inteligencia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12750" y="4394200"/>
            <a:ext cx="3581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combinación de un scraping robusto con una limpieza rigurosa es la base para obtener insights fiables.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867400" y="302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71475" y="185738"/>
                </a:moveTo>
                <a:cubicBezTo>
                  <a:pt x="371475" y="226725"/>
                  <a:pt x="358170" y="264587"/>
                  <a:pt x="335756" y="295305"/>
                </a:cubicBezTo>
                <a:lnTo>
                  <a:pt x="448806" y="408444"/>
                </a:lnTo>
                <a:cubicBezTo>
                  <a:pt x="459968" y="419606"/>
                  <a:pt x="459968" y="437733"/>
                  <a:pt x="448806" y="448895"/>
                </a:cubicBezTo>
                <a:cubicBezTo>
                  <a:pt x="437644" y="460058"/>
                  <a:pt x="419517" y="460058"/>
                  <a:pt x="408355" y="448895"/>
                </a:cubicBezTo>
                <a:lnTo>
                  <a:pt x="295305" y="335756"/>
                </a:lnTo>
                <a:cubicBezTo>
                  <a:pt x="264587" y="358170"/>
                  <a:pt x="226725" y="371475"/>
                  <a:pt x="185738" y="371475"/>
                </a:cubicBezTo>
                <a:cubicBezTo>
                  <a:pt x="83135" y="371475"/>
                  <a:pt x="0" y="288340"/>
                  <a:pt x="0" y="185738"/>
                </a:cubicBezTo>
                <a:cubicBezTo>
                  <a:pt x="0" y="83135"/>
                  <a:pt x="83135" y="0"/>
                  <a:pt x="185738" y="0"/>
                </a:cubicBezTo>
                <a:cubicBezTo>
                  <a:pt x="288340" y="0"/>
                  <a:pt x="371475" y="83135"/>
                  <a:pt x="371475" y="185738"/>
                </a:cubicBezTo>
                <a:close/>
                <a:moveTo>
                  <a:pt x="185738" y="100013"/>
                </a:moveTo>
                <a:cubicBezTo>
                  <a:pt x="173861" y="100013"/>
                  <a:pt x="164306" y="109567"/>
                  <a:pt x="164306" y="121444"/>
                </a:cubicBezTo>
                <a:lnTo>
                  <a:pt x="164306" y="164306"/>
                </a:lnTo>
                <a:lnTo>
                  <a:pt x="121444" y="164306"/>
                </a:lnTo>
                <a:cubicBezTo>
                  <a:pt x="109567" y="164306"/>
                  <a:pt x="100013" y="173861"/>
                  <a:pt x="100013" y="185738"/>
                </a:cubicBezTo>
                <a:cubicBezTo>
                  <a:pt x="100013" y="197614"/>
                  <a:pt x="109567" y="207169"/>
                  <a:pt x="121444" y="207169"/>
                </a:cubicBezTo>
                <a:lnTo>
                  <a:pt x="164306" y="207169"/>
                </a:lnTo>
                <a:lnTo>
                  <a:pt x="164306" y="250031"/>
                </a:lnTo>
                <a:cubicBezTo>
                  <a:pt x="164306" y="261908"/>
                  <a:pt x="173861" y="271463"/>
                  <a:pt x="185738" y="271463"/>
                </a:cubicBezTo>
                <a:cubicBezTo>
                  <a:pt x="197614" y="271463"/>
                  <a:pt x="207169" y="261908"/>
                  <a:pt x="207169" y="250031"/>
                </a:cubicBezTo>
                <a:lnTo>
                  <a:pt x="207169" y="207169"/>
                </a:lnTo>
                <a:lnTo>
                  <a:pt x="250031" y="207169"/>
                </a:lnTo>
                <a:cubicBezTo>
                  <a:pt x="261908" y="207169"/>
                  <a:pt x="271463" y="197614"/>
                  <a:pt x="271463" y="185738"/>
                </a:cubicBezTo>
                <a:cubicBezTo>
                  <a:pt x="271463" y="173861"/>
                  <a:pt x="261908" y="164306"/>
                  <a:pt x="250031" y="164306"/>
                </a:cubicBezTo>
                <a:lnTo>
                  <a:pt x="207169" y="164306"/>
                </a:lnTo>
                <a:lnTo>
                  <a:pt x="207169" y="121444"/>
                </a:lnTo>
                <a:cubicBezTo>
                  <a:pt x="207169" y="109567"/>
                  <a:pt x="197614" y="100013"/>
                  <a:pt x="185738" y="100013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4294717" y="36322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Exploración Visual es Clave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307417" y="4038600"/>
            <a:ext cx="3581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vistas comparativas y temporales permiten descubrir la historia detrás de los datos y alertan sobre riesgos reputacionales.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9704917" y="30226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42900" y="28575"/>
                </a:moveTo>
                <a:lnTo>
                  <a:pt x="457200" y="28575"/>
                </a:lnTo>
                <a:cubicBezTo>
                  <a:pt x="473006" y="28575"/>
                  <a:pt x="485775" y="41344"/>
                  <a:pt x="485775" y="57150"/>
                </a:cubicBezTo>
                <a:cubicBezTo>
                  <a:pt x="485775" y="72956"/>
                  <a:pt x="473006" y="85725"/>
                  <a:pt x="457200" y="85725"/>
                </a:cubicBezTo>
                <a:lnTo>
                  <a:pt x="355759" y="85725"/>
                </a:lnTo>
                <a:cubicBezTo>
                  <a:pt x="351115" y="108764"/>
                  <a:pt x="335310" y="127784"/>
                  <a:pt x="314325" y="136892"/>
                </a:cubicBezTo>
                <a:lnTo>
                  <a:pt x="314325" y="400050"/>
                </a:lnTo>
                <a:lnTo>
                  <a:pt x="457200" y="400050"/>
                </a:lnTo>
                <a:cubicBezTo>
                  <a:pt x="473006" y="400050"/>
                  <a:pt x="485775" y="412819"/>
                  <a:pt x="485775" y="428625"/>
                </a:cubicBezTo>
                <a:cubicBezTo>
                  <a:pt x="485775" y="444431"/>
                  <a:pt x="473006" y="457200"/>
                  <a:pt x="457200" y="457200"/>
                </a:cubicBezTo>
                <a:lnTo>
                  <a:pt x="114300" y="457200"/>
                </a:lnTo>
                <a:cubicBezTo>
                  <a:pt x="98494" y="457200"/>
                  <a:pt x="85725" y="444431"/>
                  <a:pt x="85725" y="428625"/>
                </a:cubicBezTo>
                <a:cubicBezTo>
                  <a:pt x="85725" y="412819"/>
                  <a:pt x="98494" y="400050"/>
                  <a:pt x="114300" y="400050"/>
                </a:cubicBezTo>
                <a:lnTo>
                  <a:pt x="257175" y="400050"/>
                </a:lnTo>
                <a:lnTo>
                  <a:pt x="257175" y="136892"/>
                </a:lnTo>
                <a:cubicBezTo>
                  <a:pt x="236190" y="127695"/>
                  <a:pt x="220385" y="108674"/>
                  <a:pt x="215741" y="85725"/>
                </a:cubicBezTo>
                <a:lnTo>
                  <a:pt x="114300" y="85725"/>
                </a:lnTo>
                <a:cubicBezTo>
                  <a:pt x="98494" y="85725"/>
                  <a:pt x="85725" y="72956"/>
                  <a:pt x="85725" y="57150"/>
                </a:cubicBezTo>
                <a:cubicBezTo>
                  <a:pt x="85725" y="41344"/>
                  <a:pt x="98494" y="28575"/>
                  <a:pt x="114300" y="28575"/>
                </a:cubicBezTo>
                <a:lnTo>
                  <a:pt x="228600" y="28575"/>
                </a:lnTo>
                <a:cubicBezTo>
                  <a:pt x="241637" y="11251"/>
                  <a:pt x="262354" y="0"/>
                  <a:pt x="285750" y="0"/>
                </a:cubicBezTo>
                <a:cubicBezTo>
                  <a:pt x="309146" y="0"/>
                  <a:pt x="329863" y="11251"/>
                  <a:pt x="342900" y="28575"/>
                </a:cubicBezTo>
                <a:close/>
                <a:moveTo>
                  <a:pt x="392549" y="285750"/>
                </a:moveTo>
                <a:lnTo>
                  <a:pt x="521851" y="285750"/>
                </a:lnTo>
                <a:lnTo>
                  <a:pt x="457200" y="174843"/>
                </a:lnTo>
                <a:lnTo>
                  <a:pt x="392549" y="285750"/>
                </a:lnTo>
                <a:close/>
                <a:moveTo>
                  <a:pt x="457200" y="371475"/>
                </a:moveTo>
                <a:cubicBezTo>
                  <a:pt x="401032" y="371475"/>
                  <a:pt x="354330" y="341114"/>
                  <a:pt x="344686" y="301020"/>
                </a:cubicBezTo>
                <a:cubicBezTo>
                  <a:pt x="342364" y="291197"/>
                  <a:pt x="345579" y="281107"/>
                  <a:pt x="350669" y="272355"/>
                </a:cubicBezTo>
                <a:lnTo>
                  <a:pt x="435679" y="126623"/>
                </a:lnTo>
                <a:cubicBezTo>
                  <a:pt x="440144" y="118943"/>
                  <a:pt x="448360" y="114300"/>
                  <a:pt x="457200" y="114300"/>
                </a:cubicBezTo>
                <a:cubicBezTo>
                  <a:pt x="466040" y="114300"/>
                  <a:pt x="474256" y="119033"/>
                  <a:pt x="478721" y="126623"/>
                </a:cubicBezTo>
                <a:lnTo>
                  <a:pt x="563731" y="272355"/>
                </a:lnTo>
                <a:cubicBezTo>
                  <a:pt x="568821" y="281107"/>
                  <a:pt x="572036" y="291197"/>
                  <a:pt x="569714" y="301020"/>
                </a:cubicBezTo>
                <a:cubicBezTo>
                  <a:pt x="560070" y="341025"/>
                  <a:pt x="513368" y="371475"/>
                  <a:pt x="457200" y="371475"/>
                </a:cubicBezTo>
                <a:close/>
                <a:moveTo>
                  <a:pt x="113228" y="174843"/>
                </a:moveTo>
                <a:lnTo>
                  <a:pt x="48578" y="285750"/>
                </a:lnTo>
                <a:lnTo>
                  <a:pt x="177969" y="285750"/>
                </a:lnTo>
                <a:lnTo>
                  <a:pt x="113228" y="174843"/>
                </a:lnTo>
                <a:close/>
                <a:moveTo>
                  <a:pt x="804" y="301020"/>
                </a:moveTo>
                <a:cubicBezTo>
                  <a:pt x="-1518" y="291197"/>
                  <a:pt x="1697" y="281107"/>
                  <a:pt x="6787" y="272355"/>
                </a:cubicBezTo>
                <a:lnTo>
                  <a:pt x="91797" y="126623"/>
                </a:lnTo>
                <a:cubicBezTo>
                  <a:pt x="96262" y="118943"/>
                  <a:pt x="104477" y="114300"/>
                  <a:pt x="113318" y="114300"/>
                </a:cubicBezTo>
                <a:cubicBezTo>
                  <a:pt x="122158" y="114300"/>
                  <a:pt x="130373" y="119033"/>
                  <a:pt x="134838" y="126623"/>
                </a:cubicBezTo>
                <a:lnTo>
                  <a:pt x="219849" y="272355"/>
                </a:lnTo>
                <a:cubicBezTo>
                  <a:pt x="224939" y="281107"/>
                  <a:pt x="228154" y="291197"/>
                  <a:pt x="225832" y="301020"/>
                </a:cubicBezTo>
                <a:cubicBezTo>
                  <a:pt x="216188" y="341025"/>
                  <a:pt x="169485" y="371475"/>
                  <a:pt x="113318" y="371475"/>
                </a:cubicBezTo>
                <a:cubicBezTo>
                  <a:pt x="57150" y="371475"/>
                  <a:pt x="10448" y="341114"/>
                  <a:pt x="804" y="30102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8189383" y="36322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Valor de la Comparación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202083" y="4038600"/>
            <a:ext cx="3581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Analizar empresas dentro del mismo sector revela brechas competitivas y oportunidades de mejora.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1764" y="0"/>
            <a:ext cx="2916401" cy="6858000"/>
          </a:xfrm>
          <a:custGeom>
            <a:avLst/>
            <a:gdLst/>
            <a:ahLst/>
            <a:cxnLst/>
            <a:rect l="l" t="t" r="r" b="b"/>
            <a:pathLst>
              <a:path w="2916401" h="6858000">
                <a:moveTo>
                  <a:pt x="0" y="0"/>
                </a:moveTo>
                <a:lnTo>
                  <a:pt x="1310838" y="0"/>
                </a:lnTo>
                <a:lnTo>
                  <a:pt x="1453357" y="123454"/>
                </a:lnTo>
                <a:cubicBezTo>
                  <a:pt x="2352136" y="940343"/>
                  <a:pt x="2916401" y="2118776"/>
                  <a:pt x="2916401" y="3429000"/>
                </a:cubicBezTo>
                <a:cubicBezTo>
                  <a:pt x="2916401" y="4739224"/>
                  <a:pt x="2352136" y="5917657"/>
                  <a:pt x="1453357" y="6734546"/>
                </a:cubicBezTo>
                <a:lnTo>
                  <a:pt x="1310838" y="6858000"/>
                </a:lnTo>
                <a:lnTo>
                  <a:pt x="220806" y="6858000"/>
                </a:lnTo>
                <a:lnTo>
                  <a:pt x="224168" y="6856279"/>
                </a:lnTo>
                <a:cubicBezTo>
                  <a:pt x="1419763" y="6206792"/>
                  <a:pt x="2231395" y="4940069"/>
                  <a:pt x="2231395" y="3483779"/>
                </a:cubicBezTo>
                <a:cubicBezTo>
                  <a:pt x="2231395" y="1961294"/>
                  <a:pt x="1344301" y="646001"/>
                  <a:pt x="58792" y="26579"/>
                </a:cubicBezTo>
                <a:close/>
              </a:path>
            </a:pathLst>
          </a:cu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101764" y="0"/>
            <a:ext cx="2916401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58283" y="4784098"/>
            <a:ext cx="231418" cy="231418"/>
          </a:xfrm>
          <a:prstGeom prst="rect">
            <a:avLst/>
          </a:prstGeom>
          <a:solidFill>
            <a:srgbClr val="D2F9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58283" y="478409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58283" y="3070930"/>
            <a:ext cx="231418" cy="231418"/>
          </a:xfrm>
          <a:prstGeom prst="rect">
            <a:avLst/>
          </a:prstGeom>
          <a:solidFill>
            <a:srgbClr val="8FA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58283" y="3070930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58283" y="3508088"/>
            <a:ext cx="231418" cy="231418"/>
          </a:xfrm>
          <a:prstGeom prst="rect">
            <a:avLst/>
          </a:prstGeom>
          <a:solidFill>
            <a:srgbClr val="B3C5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58283" y="350808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8283" y="3736938"/>
            <a:ext cx="231418" cy="231418"/>
          </a:xfrm>
          <a:prstGeom prst="rect">
            <a:avLst/>
          </a:prstGeom>
          <a:solidFill>
            <a:srgbClr val="B2D0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58283" y="373693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8283" y="3944784"/>
            <a:ext cx="231418" cy="231418"/>
          </a:xfrm>
          <a:prstGeom prst="rect">
            <a:avLst/>
          </a:prstGeom>
          <a:solidFill>
            <a:srgbClr val="B7D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58283" y="3944784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58283" y="4173384"/>
            <a:ext cx="231418" cy="231418"/>
          </a:xfrm>
          <a:prstGeom prst="rect">
            <a:avLst/>
          </a:prstGeom>
          <a:solidFill>
            <a:srgbClr val="BAE3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58283" y="4173384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58283" y="4372618"/>
            <a:ext cx="231418" cy="231418"/>
          </a:xfrm>
          <a:prstGeom prst="rect">
            <a:avLst/>
          </a:prstGeom>
          <a:solidFill>
            <a:srgbClr val="BEED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58283" y="437261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58283" y="4589788"/>
            <a:ext cx="231418" cy="231418"/>
          </a:xfrm>
          <a:prstGeom prst="rect">
            <a:avLst/>
          </a:prstGeom>
          <a:solidFill>
            <a:srgbClr val="C9F7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58283" y="458978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58283" y="5001268"/>
            <a:ext cx="231418" cy="231418"/>
          </a:xfrm>
          <a:prstGeom prst="rect">
            <a:avLst/>
          </a:prstGeom>
          <a:solidFill>
            <a:srgbClr val="DEFA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58283" y="500126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58283" y="5195578"/>
            <a:ext cx="231418" cy="231418"/>
          </a:xfrm>
          <a:prstGeom prst="rect">
            <a:avLst/>
          </a:prstGeom>
          <a:solidFill>
            <a:srgbClr val="E2FA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58283" y="519557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58283" y="5424178"/>
            <a:ext cx="231418" cy="231418"/>
          </a:xfrm>
          <a:prstGeom prst="rect">
            <a:avLst/>
          </a:prstGeom>
          <a:solidFill>
            <a:srgbClr val="EBFD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58283" y="542417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58283" y="5641348"/>
            <a:ext cx="231418" cy="231418"/>
          </a:xfrm>
          <a:prstGeom prst="rect">
            <a:avLst/>
          </a:prstGeom>
          <a:solidFill>
            <a:srgbClr val="F1FE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958283" y="564134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58283" y="5858518"/>
            <a:ext cx="231418" cy="231418"/>
          </a:xfrm>
          <a:prstGeom prst="rect">
            <a:avLst/>
          </a:prstGeom>
          <a:solidFill>
            <a:srgbClr val="F7FF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958283" y="585851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58283" y="3299530"/>
            <a:ext cx="231418" cy="231418"/>
          </a:xfrm>
          <a:prstGeom prst="rect">
            <a:avLst/>
          </a:prstGeom>
          <a:solidFill>
            <a:srgbClr val="9DB4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58283" y="3299530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2" name="Image 0" descr="https://kimi-img.moonshot.cn/pub/slides/slides_tmpl/image/25-08-27-20:09:03-d2nfanp8bjvh7rlj0i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01" y="365720"/>
            <a:ext cx="6438900" cy="5943600"/>
          </a:xfrm>
          <a:prstGeom prst="rect">
            <a:avLst/>
          </a:prstGeom>
        </p:spPr>
      </p:pic>
      <p:pic>
        <p:nvPicPr>
          <p:cNvPr id="33" name="Image 1" descr="https://kimi-img.moonshot.cn/pub/slides/slides_tmpl/image/25-08-27-20:09:03-d2nfanp8bjvh7rlj0i00.png"/>
          <p:cNvPicPr>
            <a:picLocks noChangeAspect="1"/>
          </p:cNvPicPr>
          <p:nvPr/>
        </p:nvPicPr>
        <p:blipFill>
          <a:blip r:embed="rId4"/>
          <a:srcRect b="95767"/>
          <a:stretch/>
        </p:blipFill>
        <p:spPr>
          <a:xfrm>
            <a:off x="263525" y="741045"/>
            <a:ext cx="3962400" cy="95696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954405" y="993775"/>
            <a:ext cx="4064000" cy="7252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5046503" y="1796007"/>
            <a:ext cx="2994499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From reviews to reputation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475503" y="1796007"/>
            <a:ext cx="2994499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Data Acquisition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5471071" y="3849940"/>
            <a:ext cx="2566966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Refinement Workflow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765604" y="3854987"/>
            <a:ext cx="2994499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Sentiment Enrichment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5143871" y="6086695"/>
            <a:ext cx="2778475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Dashboard Design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8572871" y="6082269"/>
            <a:ext cx="2566967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Case Insights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2895600"/>
            <a:ext cx="4597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Motivación de la Investigación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3124200"/>
            <a:ext cx="44704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4927600" y="1397000"/>
            <a:ext cx="6521450" cy="1219200"/>
          </a:xfrm>
          <a:custGeom>
            <a:avLst/>
            <a:gdLst/>
            <a:ahLst/>
            <a:cxnLst/>
            <a:rect l="l" t="t" r="r" b="b"/>
            <a:pathLst>
              <a:path w="7010400" h="1219200">
                <a:moveTo>
                  <a:pt x="101596" y="0"/>
                </a:moveTo>
                <a:lnTo>
                  <a:pt x="6908804" y="0"/>
                </a:lnTo>
                <a:cubicBezTo>
                  <a:pt x="6964914" y="0"/>
                  <a:pt x="7010400" y="45486"/>
                  <a:pt x="7010400" y="101596"/>
                </a:cubicBezTo>
                <a:lnTo>
                  <a:pt x="7010400" y="1117604"/>
                </a:lnTo>
                <a:cubicBezTo>
                  <a:pt x="7010400" y="1173714"/>
                  <a:pt x="6964914" y="1219200"/>
                  <a:pt x="6908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263268" y="1816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2845" y="53801"/>
                </a:moveTo>
                <a:cubicBezTo>
                  <a:pt x="27980" y="36016"/>
                  <a:pt x="44276" y="23812"/>
                  <a:pt x="62805" y="23812"/>
                </a:cubicBezTo>
                <a:lnTo>
                  <a:pt x="318790" y="23812"/>
                </a:lnTo>
                <a:cubicBezTo>
                  <a:pt x="337319" y="23812"/>
                  <a:pt x="353616" y="36016"/>
                  <a:pt x="358825" y="53801"/>
                </a:cubicBezTo>
                <a:lnTo>
                  <a:pt x="376238" y="113481"/>
                </a:lnTo>
                <a:cubicBezTo>
                  <a:pt x="385762" y="146000"/>
                  <a:pt x="361280" y="178594"/>
                  <a:pt x="327422" y="178594"/>
                </a:cubicBezTo>
                <a:cubicBezTo>
                  <a:pt x="307851" y="178594"/>
                  <a:pt x="290661" y="167506"/>
                  <a:pt x="282178" y="150986"/>
                </a:cubicBezTo>
                <a:cubicBezTo>
                  <a:pt x="273546" y="167283"/>
                  <a:pt x="256431" y="178594"/>
                  <a:pt x="236488" y="178594"/>
                </a:cubicBezTo>
                <a:cubicBezTo>
                  <a:pt x="216694" y="178594"/>
                  <a:pt x="199504" y="167432"/>
                  <a:pt x="190872" y="151061"/>
                </a:cubicBezTo>
                <a:cubicBezTo>
                  <a:pt x="182240" y="167432"/>
                  <a:pt x="165050" y="178594"/>
                  <a:pt x="145256" y="178594"/>
                </a:cubicBezTo>
                <a:cubicBezTo>
                  <a:pt x="125313" y="178594"/>
                  <a:pt x="108198" y="167357"/>
                  <a:pt x="99566" y="150986"/>
                </a:cubicBezTo>
                <a:cubicBezTo>
                  <a:pt x="91083" y="167432"/>
                  <a:pt x="73893" y="178594"/>
                  <a:pt x="54322" y="178594"/>
                </a:cubicBezTo>
                <a:cubicBezTo>
                  <a:pt x="20389" y="178594"/>
                  <a:pt x="-4018" y="146075"/>
                  <a:pt x="5507" y="113481"/>
                </a:cubicBezTo>
                <a:lnTo>
                  <a:pt x="22845" y="53801"/>
                </a:lnTo>
                <a:close/>
                <a:moveTo>
                  <a:pt x="71735" y="261938"/>
                </a:moveTo>
                <a:lnTo>
                  <a:pt x="309860" y="261938"/>
                </a:lnTo>
                <a:lnTo>
                  <a:pt x="309860" y="212527"/>
                </a:lnTo>
                <a:cubicBezTo>
                  <a:pt x="315516" y="213717"/>
                  <a:pt x="321394" y="214313"/>
                  <a:pt x="327347" y="214313"/>
                </a:cubicBezTo>
                <a:cubicBezTo>
                  <a:pt x="337989" y="214313"/>
                  <a:pt x="348183" y="212378"/>
                  <a:pt x="357485" y="208955"/>
                </a:cubicBezTo>
                <a:lnTo>
                  <a:pt x="357485" y="321469"/>
                </a:lnTo>
                <a:cubicBezTo>
                  <a:pt x="357485" y="341188"/>
                  <a:pt x="341486" y="357188"/>
                  <a:pt x="321766" y="357188"/>
                </a:cubicBezTo>
                <a:lnTo>
                  <a:pt x="59829" y="357188"/>
                </a:lnTo>
                <a:cubicBezTo>
                  <a:pt x="40109" y="357188"/>
                  <a:pt x="24110" y="341188"/>
                  <a:pt x="24110" y="321469"/>
                </a:cubicBezTo>
                <a:lnTo>
                  <a:pt x="24110" y="208955"/>
                </a:lnTo>
                <a:cubicBezTo>
                  <a:pt x="33412" y="212378"/>
                  <a:pt x="43532" y="214313"/>
                  <a:pt x="54248" y="214313"/>
                </a:cubicBezTo>
                <a:cubicBezTo>
                  <a:pt x="60275" y="214313"/>
                  <a:pt x="66080" y="213717"/>
                  <a:pt x="71735" y="212527"/>
                </a:cubicBezTo>
                <a:lnTo>
                  <a:pt x="71735" y="261938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5973675" y="1847850"/>
            <a:ext cx="586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 de Reputación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973675" y="1905000"/>
            <a:ext cx="5854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927600" y="2819400"/>
            <a:ext cx="6521450" cy="1219200"/>
          </a:xfrm>
          <a:custGeom>
            <a:avLst/>
            <a:gdLst/>
            <a:ahLst/>
            <a:cxnLst/>
            <a:rect l="l" t="t" r="r" b="b"/>
            <a:pathLst>
              <a:path w="7010400" h="1219200">
                <a:moveTo>
                  <a:pt x="101596" y="0"/>
                </a:moveTo>
                <a:lnTo>
                  <a:pt x="6908804" y="0"/>
                </a:lnTo>
                <a:cubicBezTo>
                  <a:pt x="6964914" y="0"/>
                  <a:pt x="7010400" y="45486"/>
                  <a:pt x="7010400" y="101596"/>
                </a:cubicBezTo>
                <a:lnTo>
                  <a:pt x="7010400" y="1117604"/>
                </a:lnTo>
                <a:cubicBezTo>
                  <a:pt x="7010400" y="1173714"/>
                  <a:pt x="6964914" y="1219200"/>
                  <a:pt x="6908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5243954" y="3238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66762" y="72256"/>
                </a:moveTo>
                <a:lnTo>
                  <a:pt x="166762" y="109165"/>
                </a:lnTo>
                <a:lnTo>
                  <a:pt x="167134" y="109537"/>
                </a:lnTo>
                <a:cubicBezTo>
                  <a:pt x="171971" y="48220"/>
                  <a:pt x="223242" y="0"/>
                  <a:pt x="285824" y="0"/>
                </a:cubicBezTo>
                <a:cubicBezTo>
                  <a:pt x="300782" y="0"/>
                  <a:pt x="315144" y="2753"/>
                  <a:pt x="328315" y="7813"/>
                </a:cubicBezTo>
                <a:cubicBezTo>
                  <a:pt x="335756" y="10641"/>
                  <a:pt x="337096" y="20092"/>
                  <a:pt x="331515" y="25747"/>
                </a:cubicBezTo>
                <a:lnTo>
                  <a:pt x="265509" y="91753"/>
                </a:lnTo>
                <a:cubicBezTo>
                  <a:pt x="263277" y="93985"/>
                  <a:pt x="262012" y="97036"/>
                  <a:pt x="262012" y="100161"/>
                </a:cubicBezTo>
                <a:lnTo>
                  <a:pt x="262012" y="130969"/>
                </a:lnTo>
                <a:cubicBezTo>
                  <a:pt x="262012" y="137517"/>
                  <a:pt x="267370" y="142875"/>
                  <a:pt x="273918" y="142875"/>
                </a:cubicBezTo>
                <a:lnTo>
                  <a:pt x="304726" y="142875"/>
                </a:lnTo>
                <a:cubicBezTo>
                  <a:pt x="307851" y="142875"/>
                  <a:pt x="310902" y="141610"/>
                  <a:pt x="313134" y="139378"/>
                </a:cubicBezTo>
                <a:lnTo>
                  <a:pt x="379140" y="73372"/>
                </a:lnTo>
                <a:cubicBezTo>
                  <a:pt x="384795" y="67717"/>
                  <a:pt x="394246" y="69131"/>
                  <a:pt x="397073" y="76572"/>
                </a:cubicBezTo>
                <a:cubicBezTo>
                  <a:pt x="402134" y="89743"/>
                  <a:pt x="404887" y="104105"/>
                  <a:pt x="404887" y="119063"/>
                </a:cubicBezTo>
                <a:cubicBezTo>
                  <a:pt x="404887" y="164157"/>
                  <a:pt x="379809" y="203448"/>
                  <a:pt x="342751" y="223614"/>
                </a:cubicBezTo>
                <a:lnTo>
                  <a:pt x="403399" y="284262"/>
                </a:lnTo>
                <a:cubicBezTo>
                  <a:pt x="417314" y="298177"/>
                  <a:pt x="417314" y="320799"/>
                  <a:pt x="403399" y="334789"/>
                </a:cubicBezTo>
                <a:lnTo>
                  <a:pt x="358676" y="379512"/>
                </a:lnTo>
                <a:cubicBezTo>
                  <a:pt x="344760" y="393427"/>
                  <a:pt x="322138" y="393427"/>
                  <a:pt x="308149" y="379512"/>
                </a:cubicBezTo>
                <a:lnTo>
                  <a:pt x="214387" y="285750"/>
                </a:lnTo>
                <a:cubicBezTo>
                  <a:pt x="193997" y="265361"/>
                  <a:pt x="189384" y="235223"/>
                  <a:pt x="200620" y="210369"/>
                </a:cubicBezTo>
                <a:lnTo>
                  <a:pt x="133127" y="142875"/>
                </a:lnTo>
                <a:lnTo>
                  <a:pt x="96217" y="142875"/>
                </a:lnTo>
                <a:cubicBezTo>
                  <a:pt x="88255" y="142875"/>
                  <a:pt x="80814" y="138931"/>
                  <a:pt x="76423" y="132308"/>
                </a:cubicBezTo>
                <a:lnTo>
                  <a:pt x="17413" y="43830"/>
                </a:lnTo>
                <a:cubicBezTo>
                  <a:pt x="14288" y="39142"/>
                  <a:pt x="14883" y="32817"/>
                  <a:pt x="18901" y="28798"/>
                </a:cubicBezTo>
                <a:lnTo>
                  <a:pt x="52685" y="-4986"/>
                </a:lnTo>
                <a:cubicBezTo>
                  <a:pt x="56704" y="-9004"/>
                  <a:pt x="62954" y="-9599"/>
                  <a:pt x="67717" y="-6474"/>
                </a:cubicBezTo>
                <a:lnTo>
                  <a:pt x="156195" y="52462"/>
                </a:lnTo>
                <a:cubicBezTo>
                  <a:pt x="162818" y="56852"/>
                  <a:pt x="166762" y="64294"/>
                  <a:pt x="166762" y="72256"/>
                </a:cubicBezTo>
                <a:close/>
                <a:moveTo>
                  <a:pt x="160437" y="220712"/>
                </a:moveTo>
                <a:cubicBezTo>
                  <a:pt x="155749" y="248245"/>
                  <a:pt x="162223" y="277341"/>
                  <a:pt x="180082" y="300633"/>
                </a:cubicBezTo>
                <a:lnTo>
                  <a:pt x="109389" y="371252"/>
                </a:lnTo>
                <a:cubicBezTo>
                  <a:pt x="88478" y="392162"/>
                  <a:pt x="54546" y="392162"/>
                  <a:pt x="33635" y="371252"/>
                </a:cubicBezTo>
                <a:cubicBezTo>
                  <a:pt x="12725" y="350341"/>
                  <a:pt x="12725" y="316409"/>
                  <a:pt x="33635" y="295498"/>
                </a:cubicBezTo>
                <a:lnTo>
                  <a:pt x="134392" y="194742"/>
                </a:lnTo>
                <a:lnTo>
                  <a:pt x="160437" y="220787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5982582" y="3270250"/>
            <a:ext cx="585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Detección de Problemas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982582" y="3327400"/>
            <a:ext cx="584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927600" y="4241800"/>
            <a:ext cx="6521450" cy="1219200"/>
          </a:xfrm>
          <a:custGeom>
            <a:avLst/>
            <a:gdLst/>
            <a:ahLst/>
            <a:cxnLst/>
            <a:rect l="l" t="t" r="r" b="b"/>
            <a:pathLst>
              <a:path w="7010400" h="1219200">
                <a:moveTo>
                  <a:pt x="101596" y="0"/>
                </a:moveTo>
                <a:lnTo>
                  <a:pt x="6908804" y="0"/>
                </a:lnTo>
                <a:cubicBezTo>
                  <a:pt x="6964914" y="0"/>
                  <a:pt x="7010400" y="45486"/>
                  <a:pt x="7010400" y="101596"/>
                </a:cubicBezTo>
                <a:lnTo>
                  <a:pt x="7010400" y="1117604"/>
                </a:lnTo>
                <a:cubicBezTo>
                  <a:pt x="7010400" y="1173714"/>
                  <a:pt x="6964914" y="1219200"/>
                  <a:pt x="6908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5197916" y="4660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5842882" y="4692650"/>
            <a:ext cx="599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Seguimiento Temporal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5842882" y="4749800"/>
            <a:ext cx="598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28671" y="0"/>
            <a:ext cx="3190949" cy="6858000"/>
          </a:xfrm>
          <a:custGeom>
            <a:avLst/>
            <a:gdLst/>
            <a:ahLst/>
            <a:cxnLst/>
            <a:rect l="l" t="t" r="r" b="b"/>
            <a:pathLst>
              <a:path w="3190949" h="6858000">
                <a:moveTo>
                  <a:pt x="691463" y="0"/>
                </a:moveTo>
                <a:lnTo>
                  <a:pt x="1833607" y="0"/>
                </a:lnTo>
                <a:lnTo>
                  <a:pt x="1882994" y="47086"/>
                </a:lnTo>
                <a:cubicBezTo>
                  <a:pt x="2691116" y="855208"/>
                  <a:pt x="3190949" y="1971617"/>
                  <a:pt x="3190949" y="3204769"/>
                </a:cubicBezTo>
                <a:cubicBezTo>
                  <a:pt x="3190949" y="4669137"/>
                  <a:pt x="2486106" y="5968880"/>
                  <a:pt x="1397174" y="6783243"/>
                </a:cubicBezTo>
                <a:lnTo>
                  <a:pt x="1292047" y="6858000"/>
                </a:lnTo>
                <a:lnTo>
                  <a:pt x="0" y="6858000"/>
                </a:lnTo>
                <a:lnTo>
                  <a:pt x="163446" y="6793555"/>
                </a:lnTo>
                <a:cubicBezTo>
                  <a:pt x="1540033" y="6211308"/>
                  <a:pt x="2505943" y="4848228"/>
                  <a:pt x="2505943" y="3259548"/>
                </a:cubicBezTo>
                <a:cubicBezTo>
                  <a:pt x="2505943" y="1935648"/>
                  <a:pt x="1835173" y="768415"/>
                  <a:pt x="814946" y="79163"/>
                </a:cubicBezTo>
                <a:close/>
              </a:path>
            </a:pathLst>
          </a:cu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928671" y="0"/>
            <a:ext cx="3190949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58283" y="4784098"/>
            <a:ext cx="231418" cy="231418"/>
          </a:xfrm>
          <a:prstGeom prst="rect">
            <a:avLst/>
          </a:prstGeom>
          <a:solidFill>
            <a:srgbClr val="D2F9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58283" y="478409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58283" y="3070930"/>
            <a:ext cx="231418" cy="231418"/>
          </a:xfrm>
          <a:prstGeom prst="rect">
            <a:avLst/>
          </a:prstGeom>
          <a:solidFill>
            <a:srgbClr val="8FA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58283" y="3070930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58283" y="3508088"/>
            <a:ext cx="231418" cy="231418"/>
          </a:xfrm>
          <a:prstGeom prst="rect">
            <a:avLst/>
          </a:prstGeom>
          <a:solidFill>
            <a:srgbClr val="B3C5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58283" y="350808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8283" y="3736938"/>
            <a:ext cx="231418" cy="231418"/>
          </a:xfrm>
          <a:prstGeom prst="rect">
            <a:avLst/>
          </a:prstGeom>
          <a:solidFill>
            <a:srgbClr val="B2D0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58283" y="373693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8283" y="3944784"/>
            <a:ext cx="231418" cy="231418"/>
          </a:xfrm>
          <a:prstGeom prst="rect">
            <a:avLst/>
          </a:prstGeom>
          <a:solidFill>
            <a:srgbClr val="B7D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58283" y="3944784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58283" y="4173384"/>
            <a:ext cx="231418" cy="231418"/>
          </a:xfrm>
          <a:prstGeom prst="rect">
            <a:avLst/>
          </a:prstGeom>
          <a:solidFill>
            <a:srgbClr val="BAE3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58283" y="4173384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58283" y="4372618"/>
            <a:ext cx="231418" cy="231418"/>
          </a:xfrm>
          <a:prstGeom prst="rect">
            <a:avLst/>
          </a:prstGeom>
          <a:solidFill>
            <a:srgbClr val="BEED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58283" y="437261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58283" y="4589788"/>
            <a:ext cx="231418" cy="231418"/>
          </a:xfrm>
          <a:prstGeom prst="rect">
            <a:avLst/>
          </a:prstGeom>
          <a:solidFill>
            <a:srgbClr val="C9F7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58283" y="458978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58283" y="5001268"/>
            <a:ext cx="231418" cy="231418"/>
          </a:xfrm>
          <a:prstGeom prst="rect">
            <a:avLst/>
          </a:prstGeom>
          <a:solidFill>
            <a:srgbClr val="DEFA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58283" y="500126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58283" y="5195578"/>
            <a:ext cx="231418" cy="231418"/>
          </a:xfrm>
          <a:prstGeom prst="rect">
            <a:avLst/>
          </a:prstGeom>
          <a:solidFill>
            <a:srgbClr val="E2FA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58283" y="519557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58283" y="5424178"/>
            <a:ext cx="231418" cy="231418"/>
          </a:xfrm>
          <a:prstGeom prst="rect">
            <a:avLst/>
          </a:prstGeom>
          <a:solidFill>
            <a:srgbClr val="EBFD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58283" y="542417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58283" y="5641348"/>
            <a:ext cx="231418" cy="231418"/>
          </a:xfrm>
          <a:prstGeom prst="rect">
            <a:avLst/>
          </a:prstGeom>
          <a:solidFill>
            <a:srgbClr val="F1FE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958283" y="564134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58283" y="5858518"/>
            <a:ext cx="231418" cy="231418"/>
          </a:xfrm>
          <a:prstGeom prst="rect">
            <a:avLst/>
          </a:prstGeom>
          <a:solidFill>
            <a:srgbClr val="F7FF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958283" y="585851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58283" y="3299530"/>
            <a:ext cx="231418" cy="231418"/>
          </a:xfrm>
          <a:prstGeom prst="rect">
            <a:avLst/>
          </a:prstGeom>
          <a:solidFill>
            <a:srgbClr val="9DB4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58283" y="3299530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2" name="Image 0" descr="https://kimi-img.moonshot.cn/pub/slides/slides_tmpl/image/25-08-27-20:09:03-d2nfanp8bjvh7rlj0i0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28" y="548680"/>
            <a:ext cx="2984500" cy="5105400"/>
          </a:xfrm>
          <a:prstGeom prst="rect">
            <a:avLst/>
          </a:prstGeom>
        </p:spPr>
      </p:pic>
      <p:sp>
        <p:nvSpPr>
          <p:cNvPr id="33" name="Shape 30"/>
          <p:cNvSpPr/>
          <p:nvPr/>
        </p:nvSpPr>
        <p:spPr>
          <a:xfrm>
            <a:off x="7546805" y="4517175"/>
            <a:ext cx="230230" cy="230243"/>
          </a:xfrm>
          <a:prstGeom prst="ellipse">
            <a:avLst/>
          </a:prstGeom>
          <a:solidFill>
            <a:srgbClr val="000000">
              <a:alpha val="0"/>
            </a:srgbClr>
          </a:solidFill>
          <a:ln w="92075">
            <a:solidFill>
              <a:srgbClr val="9DB4E1">
                <a:alpha val="54902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7546805" y="4517175"/>
            <a:ext cx="230230" cy="230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5" name="Image 1" descr="https://kimi-img.moonshot.cn/pub/slides/slides_tmpl/image/25-08-27-20:09:03-d2nfanp8bjvh7rlj0i00.png"/>
          <p:cNvPicPr>
            <a:picLocks noChangeAspect="1"/>
          </p:cNvPicPr>
          <p:nvPr/>
        </p:nvPicPr>
        <p:blipFill>
          <a:blip r:embed="rId4"/>
          <a:srcRect b="95767"/>
          <a:stretch/>
        </p:blipFill>
        <p:spPr>
          <a:xfrm>
            <a:off x="263525" y="741045"/>
            <a:ext cx="3962400" cy="95696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1055370" y="1233805"/>
            <a:ext cx="4064000" cy="7252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575529" y="2516631"/>
            <a:ext cx="461647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Results Summary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7575529" y="5056631"/>
            <a:ext cx="461647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Lessons &amp; Outlook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13335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Validación Académica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168400" y="19431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 metodología se alinea con la vanguardia de la investigación, utilizando Transformers para cuantificar matices del lenguaje que las calificaciones por estrellas no capturan.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014008" y="295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105147"/>
                </a:moveTo>
                <a:lnTo>
                  <a:pt x="190500" y="335310"/>
                </a:lnTo>
                <a:lnTo>
                  <a:pt x="190872" y="335161"/>
                </a:lnTo>
                <a:cubicBezTo>
                  <a:pt x="231502" y="318269"/>
                  <a:pt x="275109" y="309563"/>
                  <a:pt x="319088" y="309563"/>
                </a:cubicBezTo>
                <a:lnTo>
                  <a:pt x="333375" y="309563"/>
                </a:lnTo>
                <a:lnTo>
                  <a:pt x="333375" y="71438"/>
                </a:lnTo>
                <a:lnTo>
                  <a:pt x="319088" y="71438"/>
                </a:lnTo>
                <a:cubicBezTo>
                  <a:pt x="287685" y="71438"/>
                  <a:pt x="256505" y="77688"/>
                  <a:pt x="227484" y="89743"/>
                </a:cubicBezTo>
                <a:cubicBezTo>
                  <a:pt x="214982" y="94952"/>
                  <a:pt x="202629" y="100087"/>
                  <a:pt x="190500" y="105147"/>
                </a:cubicBezTo>
                <a:close/>
                <a:moveTo>
                  <a:pt x="171822" y="45765"/>
                </a:moveTo>
                <a:lnTo>
                  <a:pt x="190500" y="53578"/>
                </a:lnTo>
                <a:lnTo>
                  <a:pt x="209178" y="45765"/>
                </a:lnTo>
                <a:cubicBezTo>
                  <a:pt x="244004" y="31254"/>
                  <a:pt x="281360" y="23812"/>
                  <a:pt x="319088" y="23812"/>
                </a:cubicBezTo>
                <a:lnTo>
                  <a:pt x="345281" y="23812"/>
                </a:lnTo>
                <a:cubicBezTo>
                  <a:pt x="365001" y="23812"/>
                  <a:pt x="381000" y="39812"/>
                  <a:pt x="381000" y="59531"/>
                </a:cubicBezTo>
                <a:lnTo>
                  <a:pt x="381000" y="321469"/>
                </a:lnTo>
                <a:cubicBezTo>
                  <a:pt x="381000" y="341188"/>
                  <a:pt x="365001" y="357188"/>
                  <a:pt x="345281" y="357188"/>
                </a:cubicBezTo>
                <a:lnTo>
                  <a:pt x="319088" y="357188"/>
                </a:lnTo>
                <a:cubicBezTo>
                  <a:pt x="281360" y="357188"/>
                  <a:pt x="244004" y="364629"/>
                  <a:pt x="209178" y="379140"/>
                </a:cubicBezTo>
                <a:lnTo>
                  <a:pt x="199653" y="383084"/>
                </a:lnTo>
                <a:cubicBezTo>
                  <a:pt x="193774" y="385539"/>
                  <a:pt x="187226" y="385539"/>
                  <a:pt x="181347" y="383084"/>
                </a:cubicBezTo>
                <a:lnTo>
                  <a:pt x="171822" y="379140"/>
                </a:lnTo>
                <a:cubicBezTo>
                  <a:pt x="136996" y="364629"/>
                  <a:pt x="99640" y="357188"/>
                  <a:pt x="61913" y="357188"/>
                </a:cubicBezTo>
                <a:lnTo>
                  <a:pt x="35719" y="357188"/>
                </a:lnTo>
                <a:cubicBezTo>
                  <a:pt x="15999" y="357188"/>
                  <a:pt x="0" y="341188"/>
                  <a:pt x="0" y="321469"/>
                </a:cubicBezTo>
                <a:lnTo>
                  <a:pt x="0" y="59531"/>
                </a:lnTo>
                <a:cubicBezTo>
                  <a:pt x="0" y="39812"/>
                  <a:pt x="15999" y="23812"/>
                  <a:pt x="35719" y="23812"/>
                </a:cubicBezTo>
                <a:lnTo>
                  <a:pt x="61913" y="23812"/>
                </a:lnTo>
                <a:cubicBezTo>
                  <a:pt x="99640" y="23812"/>
                  <a:pt x="136996" y="31254"/>
                  <a:pt x="171822" y="4576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00050" y="34925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Fundamento Teórico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12750" y="3898900"/>
            <a:ext cx="3581400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Estudios como Le et al. (2024) demuestran que los modelos BERT-BiGRU predicen la satisfacción del cliente al combinar análisis de sentimiento con metadatos.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8022167" y="2959100"/>
            <a:ext cx="0" cy="2565400"/>
          </a:xfrm>
          <a:prstGeom prst="line">
            <a:avLst/>
          </a:prstGeom>
          <a:noFill/>
          <a:ln w="11289">
            <a:solidFill>
              <a:srgbClr val="D1D5DC">
                <a:alpha val="7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4148667" y="2959100"/>
            <a:ext cx="0" cy="2565400"/>
          </a:xfrm>
          <a:prstGeom prst="line">
            <a:avLst/>
          </a:prstGeom>
          <a:noFill/>
          <a:ln w="11289">
            <a:solidFill>
              <a:srgbClr val="D1D5DC">
                <a:alpha val="7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5908675" y="295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30969" y="0"/>
                </a:moveTo>
                <a:cubicBezTo>
                  <a:pt x="111249" y="0"/>
                  <a:pt x="95250" y="15999"/>
                  <a:pt x="95250" y="35719"/>
                </a:cubicBezTo>
                <a:lnTo>
                  <a:pt x="95250" y="190500"/>
                </a:lnTo>
                <a:cubicBezTo>
                  <a:pt x="95250" y="210220"/>
                  <a:pt x="111249" y="226219"/>
                  <a:pt x="130969" y="226219"/>
                </a:cubicBezTo>
                <a:lnTo>
                  <a:pt x="178594" y="226219"/>
                </a:lnTo>
                <a:cubicBezTo>
                  <a:pt x="198313" y="226219"/>
                  <a:pt x="214313" y="210220"/>
                  <a:pt x="214313" y="190500"/>
                </a:cubicBezTo>
                <a:lnTo>
                  <a:pt x="214313" y="142875"/>
                </a:lnTo>
                <a:lnTo>
                  <a:pt x="238125" y="142875"/>
                </a:lnTo>
                <a:cubicBezTo>
                  <a:pt x="290736" y="142875"/>
                  <a:pt x="333375" y="185514"/>
                  <a:pt x="333375" y="238125"/>
                </a:cubicBezTo>
                <a:cubicBezTo>
                  <a:pt x="333375" y="290736"/>
                  <a:pt x="290736" y="333375"/>
                  <a:pt x="238125" y="333375"/>
                </a:cubicBezTo>
                <a:lnTo>
                  <a:pt x="23812" y="333375"/>
                </a:lnTo>
                <a:cubicBezTo>
                  <a:pt x="10641" y="333375"/>
                  <a:pt x="0" y="344016"/>
                  <a:pt x="0" y="357188"/>
                </a:cubicBezTo>
                <a:cubicBezTo>
                  <a:pt x="0" y="370359"/>
                  <a:pt x="10641" y="381000"/>
                  <a:pt x="23812" y="381000"/>
                </a:cubicBezTo>
                <a:lnTo>
                  <a:pt x="357188" y="381000"/>
                </a:lnTo>
                <a:cubicBezTo>
                  <a:pt x="370359" y="381000"/>
                  <a:pt x="381000" y="370359"/>
                  <a:pt x="381000" y="357188"/>
                </a:cubicBezTo>
                <a:cubicBezTo>
                  <a:pt x="381000" y="344016"/>
                  <a:pt x="370359" y="333375"/>
                  <a:pt x="357188" y="333375"/>
                </a:cubicBezTo>
                <a:lnTo>
                  <a:pt x="344612" y="333375"/>
                </a:lnTo>
                <a:cubicBezTo>
                  <a:pt x="367233" y="308074"/>
                  <a:pt x="381000" y="274737"/>
                  <a:pt x="381000" y="238125"/>
                </a:cubicBezTo>
                <a:cubicBezTo>
                  <a:pt x="381000" y="159246"/>
                  <a:pt x="317004" y="95250"/>
                  <a:pt x="238125" y="95250"/>
                </a:cubicBezTo>
                <a:lnTo>
                  <a:pt x="214313" y="95250"/>
                </a:lnTo>
                <a:lnTo>
                  <a:pt x="214313" y="35719"/>
                </a:lnTo>
                <a:cubicBezTo>
                  <a:pt x="214313" y="15999"/>
                  <a:pt x="198313" y="0"/>
                  <a:pt x="178594" y="0"/>
                </a:cubicBezTo>
                <a:lnTo>
                  <a:pt x="130969" y="0"/>
                </a:lnTo>
                <a:close/>
                <a:moveTo>
                  <a:pt x="89297" y="261938"/>
                </a:moveTo>
                <a:cubicBezTo>
                  <a:pt x="79400" y="261938"/>
                  <a:pt x="71438" y="269900"/>
                  <a:pt x="71438" y="279797"/>
                </a:cubicBezTo>
                <a:cubicBezTo>
                  <a:pt x="71438" y="289694"/>
                  <a:pt x="79400" y="297656"/>
                  <a:pt x="89297" y="297656"/>
                </a:cubicBezTo>
                <a:lnTo>
                  <a:pt x="220266" y="297656"/>
                </a:lnTo>
                <a:cubicBezTo>
                  <a:pt x="230163" y="297656"/>
                  <a:pt x="238125" y="289694"/>
                  <a:pt x="238125" y="279797"/>
                </a:cubicBezTo>
                <a:cubicBezTo>
                  <a:pt x="238125" y="269900"/>
                  <a:pt x="230163" y="261938"/>
                  <a:pt x="220266" y="261938"/>
                </a:cubicBezTo>
                <a:lnTo>
                  <a:pt x="89297" y="261938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4306006" y="3492500"/>
            <a:ext cx="3581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Superioridad de Transformers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318706" y="4254500"/>
            <a:ext cx="3556000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Investigaciones como Aftan &amp; Shah (2023) validan que los modelos Transformer (AraBERT) superan a CNN/RNN tradicionales en la clasificación de satisfacción.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850967" y="2959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8189383" y="34925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Hacia el Futuro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8202083" y="3898900"/>
            <a:ext cx="3581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investigación de Teichert &amp; Shah (2026) explora LLMs para convertir reseñas en constructos teóricos, señalando el camino a seguir.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254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Categorías y Empresas Objetivo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8636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muestra representativa de 40 empresas para un análisis comparativo sólido.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1473200"/>
            <a:ext cx="5740400" cy="4470400"/>
          </a:xfrm>
          <a:custGeom>
            <a:avLst/>
            <a:gdLst/>
            <a:ahLst/>
            <a:cxnLst/>
            <a:rect l="l" t="t" r="r" b="b"/>
            <a:pathLst>
              <a:path w="5740400" h="4470400">
                <a:moveTo>
                  <a:pt x="101612" y="0"/>
                </a:moveTo>
                <a:lnTo>
                  <a:pt x="5638788" y="0"/>
                </a:lnTo>
                <a:cubicBezTo>
                  <a:pt x="5694907" y="0"/>
                  <a:pt x="5740400" y="45493"/>
                  <a:pt x="5740400" y="101612"/>
                </a:cubicBezTo>
                <a:lnTo>
                  <a:pt x="5740400" y="4368788"/>
                </a:lnTo>
                <a:cubicBezTo>
                  <a:pt x="5740400" y="4424907"/>
                  <a:pt x="5694907" y="4470400"/>
                  <a:pt x="5638788" y="4470400"/>
                </a:cubicBezTo>
                <a:lnTo>
                  <a:pt x="101612" y="4470400"/>
                </a:lnTo>
                <a:cubicBezTo>
                  <a:pt x="45493" y="4470400"/>
                  <a:pt x="0" y="4424907"/>
                  <a:pt x="0" y="4368788"/>
                </a:cubicBezTo>
                <a:lnTo>
                  <a:pt x="0" y="101612"/>
                </a:lnTo>
                <a:cubicBezTo>
                  <a:pt x="0" y="45531"/>
                  <a:pt x="45531" y="0"/>
                  <a:pt x="10161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2647950" y="2590800"/>
            <a:ext cx="952500" cy="762000"/>
          </a:xfrm>
          <a:custGeom>
            <a:avLst/>
            <a:gdLst/>
            <a:ahLst/>
            <a:cxnLst/>
            <a:rect l="l" t="t" r="r" b="b"/>
            <a:pathLst>
              <a:path w="952500" h="762000">
                <a:moveTo>
                  <a:pt x="476548" y="166688"/>
                </a:moveTo>
                <a:cubicBezTo>
                  <a:pt x="542330" y="166688"/>
                  <a:pt x="595610" y="113407"/>
                  <a:pt x="595610" y="47625"/>
                </a:cubicBezTo>
                <a:lnTo>
                  <a:pt x="675233" y="47625"/>
                </a:lnTo>
                <a:cubicBezTo>
                  <a:pt x="700534" y="47625"/>
                  <a:pt x="724793" y="57596"/>
                  <a:pt x="742652" y="75456"/>
                </a:cubicBezTo>
                <a:lnTo>
                  <a:pt x="919162" y="252115"/>
                </a:lnTo>
                <a:cubicBezTo>
                  <a:pt x="937766" y="270718"/>
                  <a:pt x="937766" y="300930"/>
                  <a:pt x="919162" y="319534"/>
                </a:cubicBezTo>
                <a:lnTo>
                  <a:pt x="843707" y="394990"/>
                </a:lnTo>
                <a:cubicBezTo>
                  <a:pt x="825103" y="413593"/>
                  <a:pt x="794891" y="413593"/>
                  <a:pt x="776288" y="394990"/>
                </a:cubicBezTo>
                <a:lnTo>
                  <a:pt x="714673" y="333375"/>
                </a:lnTo>
                <a:lnTo>
                  <a:pt x="714673" y="666750"/>
                </a:lnTo>
                <a:cubicBezTo>
                  <a:pt x="714673" y="719286"/>
                  <a:pt x="671959" y="762000"/>
                  <a:pt x="619423" y="762000"/>
                </a:cubicBezTo>
                <a:lnTo>
                  <a:pt x="333673" y="762000"/>
                </a:lnTo>
                <a:cubicBezTo>
                  <a:pt x="281136" y="762000"/>
                  <a:pt x="238423" y="719286"/>
                  <a:pt x="238423" y="666750"/>
                </a:cubicBezTo>
                <a:lnTo>
                  <a:pt x="238423" y="333375"/>
                </a:lnTo>
                <a:lnTo>
                  <a:pt x="176808" y="394990"/>
                </a:lnTo>
                <a:cubicBezTo>
                  <a:pt x="158204" y="413593"/>
                  <a:pt x="127992" y="413593"/>
                  <a:pt x="109389" y="394990"/>
                </a:cubicBezTo>
                <a:lnTo>
                  <a:pt x="34082" y="319385"/>
                </a:lnTo>
                <a:cubicBezTo>
                  <a:pt x="15478" y="300782"/>
                  <a:pt x="15478" y="270570"/>
                  <a:pt x="34082" y="251966"/>
                </a:cubicBezTo>
                <a:lnTo>
                  <a:pt x="210592" y="75456"/>
                </a:lnTo>
                <a:cubicBezTo>
                  <a:pt x="228451" y="57596"/>
                  <a:pt x="252710" y="47625"/>
                  <a:pt x="278011" y="47625"/>
                </a:cubicBezTo>
                <a:lnTo>
                  <a:pt x="357634" y="47625"/>
                </a:lnTo>
                <a:cubicBezTo>
                  <a:pt x="357634" y="113407"/>
                  <a:pt x="410914" y="166688"/>
                  <a:pt x="476696" y="16668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727112" y="3556000"/>
            <a:ext cx="279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C2F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Tiendas de Ropa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14350" y="4063912"/>
            <a:ext cx="52197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Incluyendo análisis detallados de marcas como ZARA y TWOTHIRDS para mostrar el potencial comparativo del dashboard.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197600" y="1473200"/>
            <a:ext cx="2768600" cy="2133600"/>
          </a:xfrm>
          <a:custGeom>
            <a:avLst/>
            <a:gdLst/>
            <a:ahLst/>
            <a:cxnLst/>
            <a:rect l="l" t="t" r="r" b="b"/>
            <a:pathLst>
              <a:path w="2768600" h="2133600">
                <a:moveTo>
                  <a:pt x="101602" y="0"/>
                </a:moveTo>
                <a:lnTo>
                  <a:pt x="2666998" y="0"/>
                </a:lnTo>
                <a:cubicBezTo>
                  <a:pt x="2723111" y="0"/>
                  <a:pt x="2768600" y="45489"/>
                  <a:pt x="2768600" y="101602"/>
                </a:cubicBezTo>
                <a:lnTo>
                  <a:pt x="2768600" y="2031998"/>
                </a:lnTo>
                <a:cubicBezTo>
                  <a:pt x="2768600" y="2088111"/>
                  <a:pt x="2723111" y="2133600"/>
                  <a:pt x="26669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7353300" y="208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42798" y="18038"/>
                </a:moveTo>
                <a:cubicBezTo>
                  <a:pt x="234047" y="13037"/>
                  <a:pt x="223242" y="13037"/>
                  <a:pt x="214402" y="18038"/>
                </a:cubicBezTo>
                <a:lnTo>
                  <a:pt x="14377" y="132338"/>
                </a:lnTo>
                <a:cubicBezTo>
                  <a:pt x="3125" y="138767"/>
                  <a:pt x="-2411" y="151983"/>
                  <a:pt x="893" y="164485"/>
                </a:cubicBezTo>
                <a:cubicBezTo>
                  <a:pt x="4197" y="176986"/>
                  <a:pt x="15627" y="185738"/>
                  <a:pt x="28575" y="185738"/>
                </a:cubicBezTo>
                <a:lnTo>
                  <a:pt x="57150" y="185738"/>
                </a:lnTo>
                <a:lnTo>
                  <a:pt x="57150" y="371475"/>
                </a:lnTo>
                <a:lnTo>
                  <a:pt x="57150" y="371475"/>
                </a:lnTo>
                <a:lnTo>
                  <a:pt x="11430" y="405765"/>
                </a:lnTo>
                <a:cubicBezTo>
                  <a:pt x="4197" y="411123"/>
                  <a:pt x="0" y="419606"/>
                  <a:pt x="0" y="428625"/>
                </a:cubicBezTo>
                <a:cubicBezTo>
                  <a:pt x="0" y="444431"/>
                  <a:pt x="12769" y="457200"/>
                  <a:pt x="28575" y="457200"/>
                </a:cubicBezTo>
                <a:lnTo>
                  <a:pt x="428625" y="457200"/>
                </a:lnTo>
                <a:cubicBezTo>
                  <a:pt x="444431" y="457200"/>
                  <a:pt x="457200" y="444431"/>
                  <a:pt x="457200" y="428625"/>
                </a:cubicBezTo>
                <a:cubicBezTo>
                  <a:pt x="457200" y="419606"/>
                  <a:pt x="453003" y="411123"/>
                  <a:pt x="445770" y="405765"/>
                </a:cubicBezTo>
                <a:lnTo>
                  <a:pt x="400050" y="371475"/>
                </a:lnTo>
                <a:lnTo>
                  <a:pt x="400050" y="185738"/>
                </a:lnTo>
                <a:lnTo>
                  <a:pt x="428625" y="185738"/>
                </a:lnTo>
                <a:cubicBezTo>
                  <a:pt x="441573" y="185738"/>
                  <a:pt x="452914" y="176986"/>
                  <a:pt x="456218" y="164485"/>
                </a:cubicBezTo>
                <a:cubicBezTo>
                  <a:pt x="459522" y="151983"/>
                  <a:pt x="453985" y="138767"/>
                  <a:pt x="442734" y="132338"/>
                </a:cubicBezTo>
                <a:lnTo>
                  <a:pt x="242709" y="18038"/>
                </a:lnTo>
                <a:close/>
                <a:moveTo>
                  <a:pt x="357188" y="185738"/>
                </a:moveTo>
                <a:lnTo>
                  <a:pt x="357188" y="371475"/>
                </a:lnTo>
                <a:lnTo>
                  <a:pt x="300038" y="371475"/>
                </a:lnTo>
                <a:lnTo>
                  <a:pt x="300038" y="185738"/>
                </a:lnTo>
                <a:lnTo>
                  <a:pt x="357188" y="185738"/>
                </a:lnTo>
                <a:close/>
                <a:moveTo>
                  <a:pt x="257175" y="185738"/>
                </a:moveTo>
                <a:lnTo>
                  <a:pt x="257175" y="371475"/>
                </a:lnTo>
                <a:lnTo>
                  <a:pt x="200025" y="371475"/>
                </a:lnTo>
                <a:lnTo>
                  <a:pt x="200025" y="185738"/>
                </a:lnTo>
                <a:lnTo>
                  <a:pt x="257175" y="185738"/>
                </a:lnTo>
                <a:close/>
                <a:moveTo>
                  <a:pt x="157163" y="185738"/>
                </a:moveTo>
                <a:lnTo>
                  <a:pt x="157163" y="371475"/>
                </a:lnTo>
                <a:lnTo>
                  <a:pt x="100013" y="371475"/>
                </a:lnTo>
                <a:lnTo>
                  <a:pt x="100013" y="185738"/>
                </a:lnTo>
                <a:lnTo>
                  <a:pt x="157163" y="185738"/>
                </a:lnTo>
                <a:close/>
                <a:moveTo>
                  <a:pt x="228600" y="85725"/>
                </a:moveTo>
                <a:cubicBezTo>
                  <a:pt x="244371" y="85725"/>
                  <a:pt x="257175" y="98529"/>
                  <a:pt x="257175" y="114300"/>
                </a:cubicBezTo>
                <a:cubicBezTo>
                  <a:pt x="257175" y="130071"/>
                  <a:pt x="244371" y="142875"/>
                  <a:pt x="228600" y="142875"/>
                </a:cubicBezTo>
                <a:cubicBezTo>
                  <a:pt x="212829" y="142875"/>
                  <a:pt x="200025" y="130071"/>
                  <a:pt x="200025" y="114300"/>
                </a:cubicBezTo>
                <a:cubicBezTo>
                  <a:pt x="200025" y="98529"/>
                  <a:pt x="212829" y="85725"/>
                  <a:pt x="228600" y="8572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7029450" y="2641600"/>
            <a:ext cx="110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C2F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Bancos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169400" y="1473200"/>
            <a:ext cx="2768600" cy="2133600"/>
          </a:xfrm>
          <a:custGeom>
            <a:avLst/>
            <a:gdLst/>
            <a:ahLst/>
            <a:cxnLst/>
            <a:rect l="l" t="t" r="r" b="b"/>
            <a:pathLst>
              <a:path w="2768600" h="2133600">
                <a:moveTo>
                  <a:pt x="101602" y="0"/>
                </a:moveTo>
                <a:lnTo>
                  <a:pt x="2666998" y="0"/>
                </a:lnTo>
                <a:cubicBezTo>
                  <a:pt x="2723111" y="0"/>
                  <a:pt x="2768600" y="45489"/>
                  <a:pt x="2768600" y="101602"/>
                </a:cubicBezTo>
                <a:lnTo>
                  <a:pt x="2768600" y="2031998"/>
                </a:lnTo>
                <a:cubicBezTo>
                  <a:pt x="2768600" y="2088111"/>
                  <a:pt x="2723111" y="2133600"/>
                  <a:pt x="26669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10325100" y="208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9947452" y="2641600"/>
            <a:ext cx="120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C2F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Seguros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197600" y="3810000"/>
            <a:ext cx="5740400" cy="2133600"/>
          </a:xfrm>
          <a:custGeom>
            <a:avLst/>
            <a:gdLst/>
            <a:ahLst/>
            <a:cxnLst/>
            <a:rect l="l" t="t" r="r" b="b"/>
            <a:pathLst>
              <a:path w="5740400" h="2133600">
                <a:moveTo>
                  <a:pt x="101602" y="0"/>
                </a:moveTo>
                <a:lnTo>
                  <a:pt x="5638798" y="0"/>
                </a:lnTo>
                <a:cubicBezTo>
                  <a:pt x="5694911" y="0"/>
                  <a:pt x="5740400" y="45489"/>
                  <a:pt x="5740400" y="101602"/>
                </a:cubicBezTo>
                <a:lnTo>
                  <a:pt x="5740400" y="2031998"/>
                </a:lnTo>
                <a:cubicBezTo>
                  <a:pt x="5740400" y="2088111"/>
                  <a:pt x="5694911" y="2133600"/>
                  <a:pt x="56387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8839200" y="4419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0729" y="104835"/>
                </a:moveTo>
                <a:lnTo>
                  <a:pt x="97423" y="171450"/>
                </a:lnTo>
                <a:lnTo>
                  <a:pt x="359777" y="171450"/>
                </a:lnTo>
                <a:lnTo>
                  <a:pt x="336471" y="104835"/>
                </a:lnTo>
                <a:cubicBezTo>
                  <a:pt x="332452" y="93405"/>
                  <a:pt x="321647" y="85725"/>
                  <a:pt x="309503" y="85725"/>
                </a:cubicBezTo>
                <a:lnTo>
                  <a:pt x="147697" y="85725"/>
                </a:lnTo>
                <a:cubicBezTo>
                  <a:pt x="135553" y="85725"/>
                  <a:pt x="124748" y="93405"/>
                  <a:pt x="120729" y="104835"/>
                </a:cubicBezTo>
                <a:close/>
                <a:moveTo>
                  <a:pt x="35362" y="175736"/>
                </a:moveTo>
                <a:lnTo>
                  <a:pt x="66794" y="85993"/>
                </a:lnTo>
                <a:cubicBezTo>
                  <a:pt x="78849" y="51614"/>
                  <a:pt x="111264" y="28575"/>
                  <a:pt x="147697" y="28575"/>
                </a:cubicBezTo>
                <a:lnTo>
                  <a:pt x="309503" y="28575"/>
                </a:lnTo>
                <a:cubicBezTo>
                  <a:pt x="345936" y="28575"/>
                  <a:pt x="378351" y="51614"/>
                  <a:pt x="390406" y="85993"/>
                </a:cubicBezTo>
                <a:lnTo>
                  <a:pt x="421838" y="175736"/>
                </a:lnTo>
                <a:cubicBezTo>
                  <a:pt x="442555" y="184309"/>
                  <a:pt x="457200" y="204758"/>
                  <a:pt x="457200" y="2286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400050" y="428625"/>
                </a:lnTo>
                <a:cubicBezTo>
                  <a:pt x="384244" y="428625"/>
                  <a:pt x="371475" y="415856"/>
                  <a:pt x="371475" y="400050"/>
                </a:cubicBezTo>
                <a:lnTo>
                  <a:pt x="371475" y="371475"/>
                </a:lnTo>
                <a:lnTo>
                  <a:pt x="85725" y="371475"/>
                </a:lnTo>
                <a:lnTo>
                  <a:pt x="85725" y="400050"/>
                </a:lnTo>
                <a:cubicBezTo>
                  <a:pt x="85725" y="415856"/>
                  <a:pt x="72956" y="428625"/>
                  <a:pt x="57150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228600"/>
                </a:lnTo>
                <a:cubicBezTo>
                  <a:pt x="0" y="204758"/>
                  <a:pt x="14645" y="184309"/>
                  <a:pt x="35362" y="175736"/>
                </a:cubicBezTo>
                <a:close/>
                <a:moveTo>
                  <a:pt x="114300" y="271463"/>
                </a:moveTo>
                <a:cubicBezTo>
                  <a:pt x="114300" y="255692"/>
                  <a:pt x="101496" y="242888"/>
                  <a:pt x="85725" y="242888"/>
                </a:cubicBezTo>
                <a:cubicBezTo>
                  <a:pt x="69954" y="242888"/>
                  <a:pt x="57150" y="255692"/>
                  <a:pt x="57150" y="271463"/>
                </a:cubicBezTo>
                <a:cubicBezTo>
                  <a:pt x="57150" y="287233"/>
                  <a:pt x="69954" y="300038"/>
                  <a:pt x="85725" y="300038"/>
                </a:cubicBezTo>
                <a:cubicBezTo>
                  <a:pt x="101496" y="300038"/>
                  <a:pt x="114300" y="287233"/>
                  <a:pt x="114300" y="271463"/>
                </a:cubicBezTo>
                <a:close/>
                <a:moveTo>
                  <a:pt x="371475" y="300038"/>
                </a:moveTo>
                <a:cubicBezTo>
                  <a:pt x="387246" y="300038"/>
                  <a:pt x="400050" y="287233"/>
                  <a:pt x="400050" y="271463"/>
                </a:cubicBezTo>
                <a:cubicBezTo>
                  <a:pt x="400050" y="255692"/>
                  <a:pt x="387246" y="242888"/>
                  <a:pt x="371475" y="242888"/>
                </a:cubicBezTo>
                <a:cubicBezTo>
                  <a:pt x="355704" y="242888"/>
                  <a:pt x="342900" y="255692"/>
                  <a:pt x="342900" y="271463"/>
                </a:cubicBezTo>
                <a:cubicBezTo>
                  <a:pt x="342900" y="287233"/>
                  <a:pt x="355704" y="300038"/>
                  <a:pt x="371475" y="30003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7356211" y="4978400"/>
            <a:ext cx="342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C2F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Concesionarios de Autos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254000" y="6146800"/>
            <a:ext cx="11684000" cy="457200"/>
          </a:xfrm>
          <a:custGeom>
            <a:avLst/>
            <a:gdLst/>
            <a:ahLst/>
            <a:cxnLst/>
            <a:rect l="l" t="t" r="r" b="b"/>
            <a:pathLst>
              <a:path w="11684000" h="457200">
                <a:moveTo>
                  <a:pt x="76202" y="0"/>
                </a:moveTo>
                <a:lnTo>
                  <a:pt x="11607798" y="0"/>
                </a:lnTo>
                <a:cubicBezTo>
                  <a:pt x="11649883" y="0"/>
                  <a:pt x="11684000" y="34117"/>
                  <a:pt x="11684000" y="76202"/>
                </a:cubicBezTo>
                <a:lnTo>
                  <a:pt x="11684000" y="380998"/>
                </a:lnTo>
                <a:cubicBezTo>
                  <a:pt x="11684000" y="423083"/>
                  <a:pt x="11649883" y="457200"/>
                  <a:pt x="11607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311150" y="6248400"/>
            <a:ext cx="1156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BC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Total:</a:t>
            </a:r>
            <a:r>
              <a:rPr lang="en-US" sz="14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1.2 Millones de Reseñas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7874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Arquitectura de Scraping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0066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2352675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74625" y="0"/>
                </a:moveTo>
                <a:cubicBezTo>
                  <a:pt x="174625" y="-8781"/>
                  <a:pt x="167531" y="-15875"/>
                  <a:pt x="158750" y="-15875"/>
                </a:cubicBezTo>
                <a:cubicBezTo>
                  <a:pt x="149969" y="-15875"/>
                  <a:pt x="142875" y="-8781"/>
                  <a:pt x="142875" y="0"/>
                </a:cubicBezTo>
                <a:lnTo>
                  <a:pt x="142875" y="31750"/>
                </a:lnTo>
                <a:lnTo>
                  <a:pt x="95250" y="31750"/>
                </a:lnTo>
                <a:cubicBezTo>
                  <a:pt x="68957" y="31750"/>
                  <a:pt x="47625" y="53082"/>
                  <a:pt x="47625" y="79375"/>
                </a:cubicBezTo>
                <a:lnTo>
                  <a:pt x="47625" y="190500"/>
                </a:lnTo>
                <a:cubicBezTo>
                  <a:pt x="47625" y="216793"/>
                  <a:pt x="68957" y="238125"/>
                  <a:pt x="95250" y="238125"/>
                </a:cubicBezTo>
                <a:lnTo>
                  <a:pt x="222250" y="238125"/>
                </a:lnTo>
                <a:cubicBezTo>
                  <a:pt x="248543" y="238125"/>
                  <a:pt x="269875" y="216793"/>
                  <a:pt x="269875" y="190500"/>
                </a:cubicBezTo>
                <a:lnTo>
                  <a:pt x="269875" y="79375"/>
                </a:lnTo>
                <a:cubicBezTo>
                  <a:pt x="269875" y="53082"/>
                  <a:pt x="248543" y="31750"/>
                  <a:pt x="222250" y="31750"/>
                </a:cubicBezTo>
                <a:lnTo>
                  <a:pt x="174625" y="31750"/>
                </a:lnTo>
                <a:lnTo>
                  <a:pt x="174625" y="0"/>
                </a:lnTo>
                <a:close/>
                <a:moveTo>
                  <a:pt x="79375" y="182563"/>
                </a:moveTo>
                <a:cubicBezTo>
                  <a:pt x="79375" y="175964"/>
                  <a:pt x="84683" y="170656"/>
                  <a:pt x="91281" y="170656"/>
                </a:cubicBezTo>
                <a:lnTo>
                  <a:pt x="107156" y="170656"/>
                </a:lnTo>
                <a:cubicBezTo>
                  <a:pt x="113754" y="170656"/>
                  <a:pt x="119063" y="175964"/>
                  <a:pt x="119063" y="182563"/>
                </a:cubicBezTo>
                <a:cubicBezTo>
                  <a:pt x="119063" y="189161"/>
                  <a:pt x="113754" y="194469"/>
                  <a:pt x="107156" y="194469"/>
                </a:cubicBezTo>
                <a:lnTo>
                  <a:pt x="91281" y="194469"/>
                </a:lnTo>
                <a:cubicBezTo>
                  <a:pt x="84683" y="194469"/>
                  <a:pt x="79375" y="189161"/>
                  <a:pt x="79375" y="182563"/>
                </a:cubicBezTo>
                <a:close/>
                <a:moveTo>
                  <a:pt x="138906" y="182563"/>
                </a:moveTo>
                <a:cubicBezTo>
                  <a:pt x="138906" y="175964"/>
                  <a:pt x="144214" y="170656"/>
                  <a:pt x="150813" y="170656"/>
                </a:cubicBezTo>
                <a:lnTo>
                  <a:pt x="166688" y="170656"/>
                </a:lnTo>
                <a:cubicBezTo>
                  <a:pt x="173286" y="170656"/>
                  <a:pt x="178594" y="175964"/>
                  <a:pt x="178594" y="182563"/>
                </a:cubicBezTo>
                <a:cubicBezTo>
                  <a:pt x="178594" y="189161"/>
                  <a:pt x="173286" y="194469"/>
                  <a:pt x="166688" y="194469"/>
                </a:cubicBezTo>
                <a:lnTo>
                  <a:pt x="150813" y="194469"/>
                </a:lnTo>
                <a:cubicBezTo>
                  <a:pt x="144214" y="194469"/>
                  <a:pt x="138906" y="189161"/>
                  <a:pt x="138906" y="182563"/>
                </a:cubicBezTo>
                <a:close/>
                <a:moveTo>
                  <a:pt x="198438" y="182563"/>
                </a:moveTo>
                <a:cubicBezTo>
                  <a:pt x="198438" y="175964"/>
                  <a:pt x="203746" y="170656"/>
                  <a:pt x="210344" y="170656"/>
                </a:cubicBezTo>
                <a:lnTo>
                  <a:pt x="226219" y="170656"/>
                </a:lnTo>
                <a:cubicBezTo>
                  <a:pt x="232817" y="170656"/>
                  <a:pt x="238125" y="175964"/>
                  <a:pt x="238125" y="182563"/>
                </a:cubicBezTo>
                <a:cubicBezTo>
                  <a:pt x="238125" y="189161"/>
                  <a:pt x="232817" y="194469"/>
                  <a:pt x="226219" y="194469"/>
                </a:cubicBezTo>
                <a:lnTo>
                  <a:pt x="210344" y="194469"/>
                </a:lnTo>
                <a:cubicBezTo>
                  <a:pt x="203746" y="194469"/>
                  <a:pt x="198438" y="189161"/>
                  <a:pt x="198438" y="182563"/>
                </a:cubicBezTo>
                <a:close/>
                <a:moveTo>
                  <a:pt x="111125" y="87313"/>
                </a:moveTo>
                <a:cubicBezTo>
                  <a:pt x="124267" y="87313"/>
                  <a:pt x="134938" y="97983"/>
                  <a:pt x="134938" y="111125"/>
                </a:cubicBezTo>
                <a:cubicBezTo>
                  <a:pt x="134938" y="124267"/>
                  <a:pt x="124267" y="134938"/>
                  <a:pt x="111125" y="134938"/>
                </a:cubicBezTo>
                <a:cubicBezTo>
                  <a:pt x="97983" y="134938"/>
                  <a:pt x="87313" y="124267"/>
                  <a:pt x="87313" y="111125"/>
                </a:cubicBezTo>
                <a:cubicBezTo>
                  <a:pt x="87313" y="97983"/>
                  <a:pt x="97983" y="87313"/>
                  <a:pt x="111125" y="87313"/>
                </a:cubicBezTo>
                <a:close/>
                <a:moveTo>
                  <a:pt x="182563" y="111125"/>
                </a:moveTo>
                <a:cubicBezTo>
                  <a:pt x="182563" y="97983"/>
                  <a:pt x="193233" y="87313"/>
                  <a:pt x="206375" y="87313"/>
                </a:cubicBezTo>
                <a:cubicBezTo>
                  <a:pt x="219517" y="87313"/>
                  <a:pt x="230188" y="97983"/>
                  <a:pt x="230188" y="111125"/>
                </a:cubicBezTo>
                <a:cubicBezTo>
                  <a:pt x="230188" y="124267"/>
                  <a:pt x="219517" y="134938"/>
                  <a:pt x="206375" y="134938"/>
                </a:cubicBezTo>
                <a:cubicBezTo>
                  <a:pt x="193233" y="134938"/>
                  <a:pt x="182563" y="124267"/>
                  <a:pt x="182563" y="111125"/>
                </a:cubicBezTo>
                <a:close/>
                <a:moveTo>
                  <a:pt x="31750" y="111125"/>
                </a:moveTo>
                <a:cubicBezTo>
                  <a:pt x="31750" y="102344"/>
                  <a:pt x="24656" y="95250"/>
                  <a:pt x="15875" y="95250"/>
                </a:cubicBezTo>
                <a:cubicBezTo>
                  <a:pt x="7094" y="95250"/>
                  <a:pt x="0" y="102344"/>
                  <a:pt x="0" y="111125"/>
                </a:cubicBezTo>
                <a:lnTo>
                  <a:pt x="0" y="158750"/>
                </a:lnTo>
                <a:cubicBezTo>
                  <a:pt x="0" y="167531"/>
                  <a:pt x="7094" y="174625"/>
                  <a:pt x="15875" y="174625"/>
                </a:cubicBezTo>
                <a:cubicBezTo>
                  <a:pt x="24656" y="174625"/>
                  <a:pt x="31750" y="167531"/>
                  <a:pt x="31750" y="158750"/>
                </a:cubicBezTo>
                <a:lnTo>
                  <a:pt x="31750" y="111125"/>
                </a:lnTo>
                <a:close/>
                <a:moveTo>
                  <a:pt x="301625" y="95250"/>
                </a:moveTo>
                <a:cubicBezTo>
                  <a:pt x="292844" y="95250"/>
                  <a:pt x="285750" y="102344"/>
                  <a:pt x="285750" y="111125"/>
                </a:cubicBezTo>
                <a:lnTo>
                  <a:pt x="285750" y="158750"/>
                </a:lnTo>
                <a:cubicBezTo>
                  <a:pt x="285750" y="167531"/>
                  <a:pt x="292844" y="174625"/>
                  <a:pt x="301625" y="174625"/>
                </a:cubicBezTo>
                <a:cubicBezTo>
                  <a:pt x="310406" y="174625"/>
                  <a:pt x="317500" y="167531"/>
                  <a:pt x="317500" y="158750"/>
                </a:cubicBezTo>
                <a:lnTo>
                  <a:pt x="317500" y="111125"/>
                </a:lnTo>
                <a:cubicBezTo>
                  <a:pt x="317500" y="102344"/>
                  <a:pt x="310406" y="95250"/>
                  <a:pt x="301625" y="9525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23900" y="2301875"/>
            <a:ext cx="5067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Selenium + WebDriver Manager:</a:t>
            </a: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la automatización del navegador y la gestión de drivers.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85750" y="34702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8175" y="95250"/>
                </a:moveTo>
                <a:lnTo>
                  <a:pt x="242094" y="95250"/>
                </a:lnTo>
                <a:cubicBezTo>
                  <a:pt x="248692" y="95250"/>
                  <a:pt x="254000" y="89942"/>
                  <a:pt x="254000" y="83344"/>
                </a:cubicBezTo>
                <a:lnTo>
                  <a:pt x="254000" y="11906"/>
                </a:lnTo>
                <a:cubicBezTo>
                  <a:pt x="254000" y="7094"/>
                  <a:pt x="251123" y="2729"/>
                  <a:pt x="246658" y="893"/>
                </a:cubicBezTo>
                <a:cubicBezTo>
                  <a:pt x="242193" y="-943"/>
                  <a:pt x="237083" y="99"/>
                  <a:pt x="233660" y="3473"/>
                </a:cubicBezTo>
                <a:lnTo>
                  <a:pt x="208012" y="29170"/>
                </a:lnTo>
                <a:cubicBezTo>
                  <a:pt x="186035" y="10964"/>
                  <a:pt x="157758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ubicBezTo>
                  <a:pt x="39291" y="67221"/>
                  <a:pt x="79028" y="31750"/>
                  <a:pt x="127000" y="31750"/>
                </a:cubicBezTo>
                <a:cubicBezTo>
                  <a:pt x="149027" y="31750"/>
                  <a:pt x="169267" y="39191"/>
                  <a:pt x="185390" y="51743"/>
                </a:cubicBezTo>
                <a:lnTo>
                  <a:pt x="162223" y="74910"/>
                </a:lnTo>
                <a:cubicBezTo>
                  <a:pt x="158800" y="78333"/>
                  <a:pt x="157807" y="83443"/>
                  <a:pt x="159643" y="87908"/>
                </a:cubicBezTo>
                <a:cubicBezTo>
                  <a:pt x="161479" y="92373"/>
                  <a:pt x="165844" y="95250"/>
                  <a:pt x="170656" y="95250"/>
                </a:cubicBezTo>
                <a:lnTo>
                  <a:pt x="238175" y="95250"/>
                </a:lnTo>
                <a:close/>
                <a:moveTo>
                  <a:pt x="252760" y="145107"/>
                </a:moveTo>
                <a:cubicBezTo>
                  <a:pt x="254000" y="136426"/>
                  <a:pt x="247948" y="128389"/>
                  <a:pt x="239316" y="127149"/>
                </a:cubicBezTo>
                <a:cubicBezTo>
                  <a:pt x="230684" y="125909"/>
                  <a:pt x="222597" y="131961"/>
                  <a:pt x="221357" y="140593"/>
                </a:cubicBezTo>
                <a:cubicBezTo>
                  <a:pt x="214759" y="186730"/>
                  <a:pt x="175022" y="222200"/>
                  <a:pt x="127050" y="222200"/>
                </a:cubicBezTo>
                <a:cubicBezTo>
                  <a:pt x="105023" y="222200"/>
                  <a:pt x="84782" y="214759"/>
                  <a:pt x="68659" y="202208"/>
                </a:cubicBezTo>
                <a:lnTo>
                  <a:pt x="91777" y="179090"/>
                </a:lnTo>
                <a:cubicBezTo>
                  <a:pt x="95200" y="175667"/>
                  <a:pt x="96193" y="170557"/>
                  <a:pt x="94357" y="166092"/>
                </a:cubicBezTo>
                <a:cubicBezTo>
                  <a:pt x="92521" y="161627"/>
                  <a:pt x="88156" y="158750"/>
                  <a:pt x="83344" y="158750"/>
                </a:cubicBezTo>
                <a:lnTo>
                  <a:pt x="11906" y="158750"/>
                </a:lnTo>
                <a:cubicBezTo>
                  <a:pt x="5308" y="158750"/>
                  <a:pt x="0" y="164058"/>
                  <a:pt x="0" y="170656"/>
                </a:cubicBezTo>
                <a:lnTo>
                  <a:pt x="0" y="242094"/>
                </a:lnTo>
                <a:cubicBezTo>
                  <a:pt x="0" y="246906"/>
                  <a:pt x="2877" y="251271"/>
                  <a:pt x="7342" y="253107"/>
                </a:cubicBezTo>
                <a:cubicBezTo>
                  <a:pt x="11807" y="254943"/>
                  <a:pt x="16917" y="253901"/>
                  <a:pt x="20340" y="250527"/>
                </a:cubicBezTo>
                <a:lnTo>
                  <a:pt x="46037" y="224830"/>
                </a:lnTo>
                <a:cubicBezTo>
                  <a:pt x="67965" y="243036"/>
                  <a:pt x="96242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723900" y="3419475"/>
            <a:ext cx="5067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Rotación de User-Agents:</a:t>
            </a: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evitar bloqueos y simular tráfico real.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269875" y="4283075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33400" y="42267"/>
                </a:moveTo>
                <a:lnTo>
                  <a:pt x="75555" y="106561"/>
                </a:lnTo>
                <a:cubicBezTo>
                  <a:pt x="73273" y="109091"/>
                  <a:pt x="73372" y="113010"/>
                  <a:pt x="75803" y="115441"/>
                </a:cubicBezTo>
                <a:cubicBezTo>
                  <a:pt x="90934" y="130572"/>
                  <a:pt x="115491" y="130572"/>
                  <a:pt x="130621" y="115441"/>
                </a:cubicBezTo>
                <a:lnTo>
                  <a:pt x="146397" y="99665"/>
                </a:lnTo>
                <a:cubicBezTo>
                  <a:pt x="148481" y="97582"/>
                  <a:pt x="151110" y="96441"/>
                  <a:pt x="153789" y="96242"/>
                </a:cubicBezTo>
                <a:cubicBezTo>
                  <a:pt x="157163" y="95945"/>
                  <a:pt x="160635" y="97086"/>
                  <a:pt x="163215" y="99665"/>
                </a:cubicBezTo>
                <a:lnTo>
                  <a:pt x="250825" y="186531"/>
                </a:lnTo>
                <a:lnTo>
                  <a:pt x="285750" y="158750"/>
                </a:lnTo>
                <a:lnTo>
                  <a:pt x="285750" y="15875"/>
                </a:lnTo>
                <a:lnTo>
                  <a:pt x="230188" y="47625"/>
                </a:lnTo>
                <a:lnTo>
                  <a:pt x="218380" y="39737"/>
                </a:lnTo>
                <a:cubicBezTo>
                  <a:pt x="210542" y="34528"/>
                  <a:pt x="201364" y="31750"/>
                  <a:pt x="191939" y="31750"/>
                </a:cubicBezTo>
                <a:lnTo>
                  <a:pt x="157014" y="31750"/>
                </a:lnTo>
                <a:cubicBezTo>
                  <a:pt x="156468" y="31750"/>
                  <a:pt x="155873" y="31750"/>
                  <a:pt x="155327" y="31800"/>
                </a:cubicBezTo>
                <a:cubicBezTo>
                  <a:pt x="146943" y="32246"/>
                  <a:pt x="139055" y="36016"/>
                  <a:pt x="133400" y="42267"/>
                </a:cubicBezTo>
                <a:close/>
                <a:moveTo>
                  <a:pt x="57845" y="90636"/>
                </a:moveTo>
                <a:lnTo>
                  <a:pt x="110827" y="31750"/>
                </a:lnTo>
                <a:lnTo>
                  <a:pt x="91182" y="31750"/>
                </a:lnTo>
                <a:cubicBezTo>
                  <a:pt x="78532" y="31750"/>
                  <a:pt x="66427" y="36761"/>
                  <a:pt x="57497" y="45690"/>
                </a:cubicBezTo>
                <a:lnTo>
                  <a:pt x="55563" y="47625"/>
                </a:lnTo>
                <a:lnTo>
                  <a:pt x="0" y="15875"/>
                </a:lnTo>
                <a:lnTo>
                  <a:pt x="0" y="158750"/>
                </a:lnTo>
                <a:lnTo>
                  <a:pt x="77589" y="223391"/>
                </a:lnTo>
                <a:cubicBezTo>
                  <a:pt x="88999" y="232916"/>
                  <a:pt x="103386" y="238125"/>
                  <a:pt x="118219" y="238125"/>
                </a:cubicBezTo>
                <a:lnTo>
                  <a:pt x="126008" y="238125"/>
                </a:lnTo>
                <a:lnTo>
                  <a:pt x="122535" y="234652"/>
                </a:lnTo>
                <a:cubicBezTo>
                  <a:pt x="117872" y="229989"/>
                  <a:pt x="117872" y="222448"/>
                  <a:pt x="122535" y="217835"/>
                </a:cubicBezTo>
                <a:cubicBezTo>
                  <a:pt x="127198" y="213221"/>
                  <a:pt x="134739" y="213171"/>
                  <a:pt x="139353" y="217835"/>
                </a:cubicBezTo>
                <a:lnTo>
                  <a:pt x="159693" y="238175"/>
                </a:lnTo>
                <a:lnTo>
                  <a:pt x="164157" y="238175"/>
                </a:lnTo>
                <a:cubicBezTo>
                  <a:pt x="173633" y="238175"/>
                  <a:pt x="182910" y="236041"/>
                  <a:pt x="191343" y="232073"/>
                </a:cubicBezTo>
                <a:lnTo>
                  <a:pt x="178098" y="218777"/>
                </a:lnTo>
                <a:cubicBezTo>
                  <a:pt x="173434" y="214114"/>
                  <a:pt x="173434" y="206573"/>
                  <a:pt x="178098" y="201960"/>
                </a:cubicBezTo>
                <a:cubicBezTo>
                  <a:pt x="182761" y="197346"/>
                  <a:pt x="190302" y="197296"/>
                  <a:pt x="194915" y="201960"/>
                </a:cubicBezTo>
                <a:lnTo>
                  <a:pt x="210790" y="217835"/>
                </a:lnTo>
                <a:lnTo>
                  <a:pt x="219472" y="209153"/>
                </a:lnTo>
                <a:cubicBezTo>
                  <a:pt x="223887" y="204738"/>
                  <a:pt x="225177" y="198338"/>
                  <a:pt x="223242" y="192732"/>
                </a:cubicBezTo>
                <a:lnTo>
                  <a:pt x="154831" y="124867"/>
                </a:lnTo>
                <a:lnTo>
                  <a:pt x="147439" y="132259"/>
                </a:lnTo>
                <a:cubicBezTo>
                  <a:pt x="122982" y="156716"/>
                  <a:pt x="83393" y="156716"/>
                  <a:pt x="58936" y="132259"/>
                </a:cubicBezTo>
                <a:cubicBezTo>
                  <a:pt x="47526" y="120848"/>
                  <a:pt x="47079" y="102543"/>
                  <a:pt x="57845" y="90587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723900" y="4232275"/>
            <a:ext cx="5067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Delays Corteses:</a:t>
            </a: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respetar el robots.txt y no sobrecargar los servidores.</a:t>
            </a:r>
            <a:endParaRPr lang="en-US" sz="1600" dirty="0"/>
          </a:p>
        </p:txBody>
      </p:sp>
      <p:pic>
        <p:nvPicPr>
          <p:cNvPr id="12" name="Image 2" descr="https://kimi-web-img.moonshot.cn/img/zhuyun-static-files-production.oss-cn-hangzhou.aliyuncs.com/516ddb011f476e923ff0aa23b1e4439fc9c4d9ed.gif"/>
          <p:cNvPicPr>
            <a:picLocks noChangeAspect="1"/>
          </p:cNvPicPr>
          <p:nvPr/>
        </p:nvPicPr>
        <p:blipFill>
          <a:blip r:embed="rId5"/>
          <a:srcRect l="24730" r="24730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14224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Flujo de Trabajo de Refinamiento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20320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arquitectura de datalake de tres capas para un procesamiento de datos claro y controlado.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91733" y="2946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6D717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2001308" y="3327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28600" y="28575"/>
                </a:moveTo>
                <a:cubicBezTo>
                  <a:pt x="228600" y="12769"/>
                  <a:pt x="215831" y="0"/>
                  <a:pt x="200025" y="0"/>
                </a:cubicBezTo>
                <a:cubicBezTo>
                  <a:pt x="184219" y="0"/>
                  <a:pt x="171450" y="12769"/>
                  <a:pt x="171450" y="28575"/>
                </a:cubicBezTo>
                <a:lnTo>
                  <a:pt x="171450" y="216724"/>
                </a:lnTo>
                <a:lnTo>
                  <a:pt x="134481" y="179755"/>
                </a:lnTo>
                <a:cubicBezTo>
                  <a:pt x="123319" y="168592"/>
                  <a:pt x="105192" y="168592"/>
                  <a:pt x="94030" y="179755"/>
                </a:cubicBezTo>
                <a:cubicBezTo>
                  <a:pt x="82867" y="190917"/>
                  <a:pt x="82867" y="209044"/>
                  <a:pt x="94030" y="220206"/>
                </a:cubicBezTo>
                <a:lnTo>
                  <a:pt x="179755" y="305931"/>
                </a:lnTo>
                <a:cubicBezTo>
                  <a:pt x="190917" y="317093"/>
                  <a:pt x="209044" y="317093"/>
                  <a:pt x="220206" y="305931"/>
                </a:cubicBezTo>
                <a:lnTo>
                  <a:pt x="305931" y="220206"/>
                </a:lnTo>
                <a:cubicBezTo>
                  <a:pt x="317093" y="209044"/>
                  <a:pt x="317093" y="190917"/>
                  <a:pt x="305931" y="179755"/>
                </a:cubicBezTo>
                <a:cubicBezTo>
                  <a:pt x="294769" y="168592"/>
                  <a:pt x="276642" y="168592"/>
                  <a:pt x="265480" y="179755"/>
                </a:cubicBezTo>
                <a:lnTo>
                  <a:pt x="228600" y="216724"/>
                </a:lnTo>
                <a:lnTo>
                  <a:pt x="228600" y="28575"/>
                </a:lnTo>
                <a:close/>
                <a:moveTo>
                  <a:pt x="57150" y="285750"/>
                </a:moveTo>
                <a:cubicBezTo>
                  <a:pt x="25628" y="285750"/>
                  <a:pt x="0" y="311378"/>
                  <a:pt x="0" y="342900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42900"/>
                </a:lnTo>
                <a:cubicBezTo>
                  <a:pt x="400050" y="311378"/>
                  <a:pt x="374422" y="285750"/>
                  <a:pt x="342900" y="285750"/>
                </a:cubicBezTo>
                <a:lnTo>
                  <a:pt x="301020" y="285750"/>
                </a:lnTo>
                <a:lnTo>
                  <a:pt x="250478" y="336292"/>
                </a:lnTo>
                <a:cubicBezTo>
                  <a:pt x="222617" y="364153"/>
                  <a:pt x="177344" y="364153"/>
                  <a:pt x="149483" y="336292"/>
                </a:cubicBezTo>
                <a:lnTo>
                  <a:pt x="99030" y="285750"/>
                </a:lnTo>
                <a:lnTo>
                  <a:pt x="57150" y="285750"/>
                </a:lnTo>
                <a:close/>
                <a:moveTo>
                  <a:pt x="328613" y="335756"/>
                </a:moveTo>
                <a:cubicBezTo>
                  <a:pt x="340441" y="335756"/>
                  <a:pt x="350044" y="345359"/>
                  <a:pt x="350044" y="357188"/>
                </a:cubicBezTo>
                <a:cubicBezTo>
                  <a:pt x="350044" y="369016"/>
                  <a:pt x="340441" y="378619"/>
                  <a:pt x="328613" y="378619"/>
                </a:cubicBezTo>
                <a:cubicBezTo>
                  <a:pt x="316784" y="378619"/>
                  <a:pt x="307181" y="369016"/>
                  <a:pt x="307181" y="357188"/>
                </a:cubicBezTo>
                <a:cubicBezTo>
                  <a:pt x="307181" y="345359"/>
                  <a:pt x="316784" y="335756"/>
                  <a:pt x="328613" y="335756"/>
                </a:cubicBezTo>
                <a:close/>
              </a:path>
            </a:pathLst>
          </a:custGeom>
          <a:solidFill>
            <a:srgbClr val="6D717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874536" y="4318000"/>
            <a:ext cx="26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ZONA DE INGRESO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412750" y="4724400"/>
            <a:ext cx="358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 crudos (CSV, JSON) tal como se extraen.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148667" y="4064000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0"/>
                </a:lnTo>
                <a:lnTo>
                  <a:pt x="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1D5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3958167" y="3987800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486400" y="2946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5810250" y="33274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4900789" y="4318000"/>
            <a:ext cx="238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ZONA REFINADA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307417" y="4724400"/>
            <a:ext cx="358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 procesados, limpiados y validados.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8043333" y="4064000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0"/>
                </a:lnTo>
                <a:lnTo>
                  <a:pt x="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1D5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852833" y="3987800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9381067" y="2946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4A4D5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9762067" y="332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8575" y="28575"/>
                </a:moveTo>
                <a:cubicBezTo>
                  <a:pt x="44381" y="28575"/>
                  <a:pt x="57150" y="41344"/>
                  <a:pt x="57150" y="57150"/>
                </a:cubicBezTo>
                <a:lnTo>
                  <a:pt x="57150" y="357188"/>
                </a:lnTo>
                <a:cubicBezTo>
                  <a:pt x="57150" y="365046"/>
                  <a:pt x="63579" y="371475"/>
                  <a:pt x="71438" y="371475"/>
                </a:cubicBezTo>
                <a:lnTo>
                  <a:pt x="428625" y="371475"/>
                </a:lnTo>
                <a:cubicBezTo>
                  <a:pt x="444431" y="371475"/>
                  <a:pt x="457200" y="384244"/>
                  <a:pt x="457200" y="400050"/>
                </a:cubicBezTo>
                <a:cubicBezTo>
                  <a:pt x="457200" y="415856"/>
                  <a:pt x="444431" y="428625"/>
                  <a:pt x="428625" y="428625"/>
                </a:cubicBezTo>
                <a:lnTo>
                  <a:pt x="71438" y="428625"/>
                </a:lnTo>
                <a:cubicBezTo>
                  <a:pt x="31968" y="428625"/>
                  <a:pt x="0" y="396657"/>
                  <a:pt x="0" y="357188"/>
                </a:cubicBezTo>
                <a:lnTo>
                  <a:pt x="0" y="57150"/>
                </a:lnTo>
                <a:cubicBezTo>
                  <a:pt x="0" y="41344"/>
                  <a:pt x="12769" y="28575"/>
                  <a:pt x="28575" y="28575"/>
                </a:cubicBezTo>
                <a:close/>
                <a:moveTo>
                  <a:pt x="114300" y="85725"/>
                </a:moveTo>
                <a:cubicBezTo>
                  <a:pt x="114300" y="69919"/>
                  <a:pt x="127069" y="57150"/>
                  <a:pt x="142875" y="57150"/>
                </a:cubicBezTo>
                <a:lnTo>
                  <a:pt x="314325" y="57150"/>
                </a:lnTo>
                <a:cubicBezTo>
                  <a:pt x="330131" y="57150"/>
                  <a:pt x="342900" y="69919"/>
                  <a:pt x="342900" y="85725"/>
                </a:cubicBezTo>
                <a:cubicBezTo>
                  <a:pt x="342900" y="101531"/>
                  <a:pt x="330131" y="114300"/>
                  <a:pt x="314325" y="114300"/>
                </a:cubicBezTo>
                <a:lnTo>
                  <a:pt x="142875" y="114300"/>
                </a:lnTo>
                <a:cubicBezTo>
                  <a:pt x="127069" y="114300"/>
                  <a:pt x="114300" y="101531"/>
                  <a:pt x="114300" y="85725"/>
                </a:cubicBezTo>
                <a:close/>
                <a:moveTo>
                  <a:pt x="142875" y="157163"/>
                </a:moveTo>
                <a:lnTo>
                  <a:pt x="257175" y="157163"/>
                </a:lnTo>
                <a:cubicBezTo>
                  <a:pt x="272981" y="157163"/>
                  <a:pt x="285750" y="169932"/>
                  <a:pt x="285750" y="185738"/>
                </a:cubicBezTo>
                <a:cubicBezTo>
                  <a:pt x="285750" y="201543"/>
                  <a:pt x="272981" y="214313"/>
                  <a:pt x="257175" y="214313"/>
                </a:cubicBezTo>
                <a:lnTo>
                  <a:pt x="142875" y="214313"/>
                </a:lnTo>
                <a:cubicBezTo>
                  <a:pt x="127069" y="214313"/>
                  <a:pt x="114300" y="201543"/>
                  <a:pt x="114300" y="185738"/>
                </a:cubicBezTo>
                <a:cubicBezTo>
                  <a:pt x="114300" y="169932"/>
                  <a:pt x="127069" y="157163"/>
                  <a:pt x="142875" y="157163"/>
                </a:cubicBezTo>
                <a:close/>
                <a:moveTo>
                  <a:pt x="142875" y="257175"/>
                </a:moveTo>
                <a:lnTo>
                  <a:pt x="371475" y="257175"/>
                </a:lnTo>
                <a:cubicBezTo>
                  <a:pt x="387281" y="257175"/>
                  <a:pt x="400050" y="269944"/>
                  <a:pt x="400050" y="285750"/>
                </a:cubicBezTo>
                <a:cubicBezTo>
                  <a:pt x="400050" y="301556"/>
                  <a:pt x="387281" y="314325"/>
                  <a:pt x="371475" y="314325"/>
                </a:cubicBezTo>
                <a:lnTo>
                  <a:pt x="142875" y="314325"/>
                </a:lnTo>
                <a:cubicBezTo>
                  <a:pt x="127069" y="314325"/>
                  <a:pt x="114300" y="301556"/>
                  <a:pt x="114300" y="285750"/>
                </a:cubicBezTo>
                <a:cubicBezTo>
                  <a:pt x="114300" y="269944"/>
                  <a:pt x="127069" y="257175"/>
                  <a:pt x="142875" y="257175"/>
                </a:cubicBezTo>
                <a:close/>
              </a:path>
            </a:pathLst>
          </a:custGeom>
          <a:solidFill>
            <a:srgbClr val="4A4D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8560329" y="4318000"/>
            <a:ext cx="285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ZONA DE CONSUMO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202083" y="4724400"/>
            <a:ext cx="358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y datos listos para el análisis.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6858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Pasos de Limpieza y Validación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9050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proceso riguroso para garantizar la calidad del dato. Transformamos datos crudos en un corpus confiable con una tasa de validez del </a:t>
            </a:r>
            <a:r>
              <a:rPr lang="en-US" sz="1600" b="1" dirty="0">
                <a:solidFill>
                  <a:srgbClr val="00BC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99.4%</a:t>
            </a: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79400" y="3327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60400" y="3124200"/>
            <a:ext cx="5130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Conversión a minúsculas y eliminación de acentos.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79400" y="3937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60400" y="38862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Limpieza de HTML y caracteres especiales.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266700" y="4546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635000" y="4343400"/>
            <a:ext cx="5156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Homogeneización de formatos de fecha y zona horaria.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79400" y="5156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60400" y="51054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Normalización de calificaciones a escala 1-5.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273050" y="5765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647700" y="5562600"/>
            <a:ext cx="5143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Filtrado de duplicados y validación de campos clave.</a:t>
            </a:r>
            <a:endParaRPr lang="en-US" sz="1600" dirty="0"/>
          </a:p>
        </p:txBody>
      </p:sp>
      <p:pic>
        <p:nvPicPr>
          <p:cNvPr id="16" name="Image 2" descr="https://kimi-web-img.moonshot.cn/img/www.keelingsknowledge.com/648ccbf41828a01c3f889ab5c7eeda31d9101802.jpg"/>
          <p:cNvPicPr>
            <a:picLocks noChangeAspect="1"/>
          </p:cNvPicPr>
          <p:nvPr/>
        </p:nvPicPr>
        <p:blipFill>
          <a:blip r:embed="rId5"/>
          <a:srcRect l="15496" r="15496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pic>
        <p:nvPicPr>
          <p:cNvPr id="4" name="Image 2" descr="https://kimi-web-img.moonshot.cn/img/simg.baai.ac.cn/813ce0b260987d6ddca628f4f36b0a4c94259128.webp"/>
          <p:cNvPicPr>
            <a:picLocks noChangeAspect="1"/>
          </p:cNvPicPr>
          <p:nvPr/>
        </p:nvPicPr>
        <p:blipFill>
          <a:blip r:embed="rId5"/>
          <a:srcRect l="13484" r="13484" b="19632"/>
          <a:stretch>
            <a:fillRect/>
          </a:stretch>
        </p:blipFill>
        <p:spPr>
          <a:xfrm>
            <a:off x="254000" y="1481623"/>
            <a:ext cx="5842000" cy="3827495"/>
          </a:xfrm>
          <a:prstGeom prst="roundRect">
            <a:avLst>
              <a:gd name="adj" fmla="val 2133"/>
            </a:avLst>
          </a:prstGeom>
        </p:spPr>
      </p:pic>
      <p:sp>
        <p:nvSpPr>
          <p:cNvPr id="5" name="Text 0"/>
          <p:cNvSpPr/>
          <p:nvPr/>
        </p:nvSpPr>
        <p:spPr>
          <a:xfrm>
            <a:off x="6502400" y="711200"/>
            <a:ext cx="56642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Enriquecimiento con Análisis de Sentimiento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502400" y="2438400"/>
            <a:ext cx="55372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Usando modelos Transformers de HuggingFace, vamos más allá de las estrellas. Clasificamos cada reseña y asignamos un puntaje de sentimiento para capturar matices que las calificaciones tradicionales pasan por alto.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6502400" y="4267200"/>
            <a:ext cx="1676400" cy="1168400"/>
          </a:xfrm>
          <a:custGeom>
            <a:avLst/>
            <a:gdLst/>
            <a:ahLst/>
            <a:cxnLst/>
            <a:rect l="l" t="t" r="r" b="b"/>
            <a:pathLst>
              <a:path w="1676400" h="1168400">
                <a:moveTo>
                  <a:pt x="101604" y="0"/>
                </a:moveTo>
                <a:lnTo>
                  <a:pt x="1574796" y="0"/>
                </a:lnTo>
                <a:cubicBezTo>
                  <a:pt x="1630910" y="0"/>
                  <a:pt x="1676400" y="45490"/>
                  <a:pt x="1676400" y="101604"/>
                </a:cubicBezTo>
                <a:lnTo>
                  <a:pt x="1676400" y="1066796"/>
                </a:lnTo>
                <a:cubicBezTo>
                  <a:pt x="1676400" y="1122910"/>
                  <a:pt x="1630910" y="1168400"/>
                  <a:pt x="15747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3"/>
          <p:cNvSpPr/>
          <p:nvPr/>
        </p:nvSpPr>
        <p:spPr>
          <a:xfrm>
            <a:off x="6597650" y="441960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Positivo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610350" y="4775200"/>
            <a:ext cx="146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Experiencias favorables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8382000" y="4267200"/>
            <a:ext cx="1676400" cy="1168400"/>
          </a:xfrm>
          <a:custGeom>
            <a:avLst/>
            <a:gdLst/>
            <a:ahLst/>
            <a:cxnLst/>
            <a:rect l="l" t="t" r="r" b="b"/>
            <a:pathLst>
              <a:path w="1676400" h="1168400">
                <a:moveTo>
                  <a:pt x="101604" y="0"/>
                </a:moveTo>
                <a:lnTo>
                  <a:pt x="1574796" y="0"/>
                </a:lnTo>
                <a:cubicBezTo>
                  <a:pt x="1630910" y="0"/>
                  <a:pt x="1676400" y="45490"/>
                  <a:pt x="1676400" y="101604"/>
                </a:cubicBezTo>
                <a:lnTo>
                  <a:pt x="1676400" y="1066796"/>
                </a:lnTo>
                <a:cubicBezTo>
                  <a:pt x="1676400" y="1122910"/>
                  <a:pt x="1630910" y="1168400"/>
                  <a:pt x="15747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6"/>
          <p:cNvSpPr/>
          <p:nvPr/>
        </p:nvSpPr>
        <p:spPr>
          <a:xfrm>
            <a:off x="8477250" y="441960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Neutro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8489950" y="4775200"/>
            <a:ext cx="146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Comentarios objetivos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10261600" y="4267200"/>
            <a:ext cx="1676400" cy="1168400"/>
          </a:xfrm>
          <a:custGeom>
            <a:avLst/>
            <a:gdLst/>
            <a:ahLst/>
            <a:cxnLst/>
            <a:rect l="l" t="t" r="r" b="b"/>
            <a:pathLst>
              <a:path w="1676400" h="1168400">
                <a:moveTo>
                  <a:pt x="101604" y="0"/>
                </a:moveTo>
                <a:lnTo>
                  <a:pt x="1574796" y="0"/>
                </a:lnTo>
                <a:cubicBezTo>
                  <a:pt x="1630910" y="0"/>
                  <a:pt x="1676400" y="45490"/>
                  <a:pt x="1676400" y="101604"/>
                </a:cubicBezTo>
                <a:lnTo>
                  <a:pt x="1676400" y="1066796"/>
                </a:lnTo>
                <a:cubicBezTo>
                  <a:pt x="1676400" y="1122910"/>
                  <a:pt x="1630910" y="1168400"/>
                  <a:pt x="15747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10356850" y="441960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Negativo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0369550" y="4775200"/>
            <a:ext cx="146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Experiencias negativas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502400" y="5638800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76200" y="0"/>
                </a:moveTo>
                <a:lnTo>
                  <a:pt x="5359400" y="0"/>
                </a:lnTo>
                <a:cubicBezTo>
                  <a:pt x="5401456" y="0"/>
                  <a:pt x="5435600" y="34144"/>
                  <a:pt x="5435600" y="76200"/>
                </a:cubicBezTo>
                <a:lnTo>
                  <a:pt x="5435600" y="431800"/>
                </a:lnTo>
                <a:cubicBezTo>
                  <a:pt x="5435600" y="473856"/>
                  <a:pt x="5401456" y="508000"/>
                  <a:pt x="53594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2"/>
          <p:cNvSpPr/>
          <p:nvPr/>
        </p:nvSpPr>
        <p:spPr>
          <a:xfrm>
            <a:off x="6451600" y="5638800"/>
            <a:ext cx="5537200" cy="5080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Precisión del modelo en muestras de prueba: </a:t>
            </a:r>
            <a:r>
              <a:rPr lang="en-US" sz="1600" b="1" dirty="0">
                <a:solidFill>
                  <a:srgbClr val="00BC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92%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1259</Words>
  <Application>Microsoft Office PowerPoint</Application>
  <PresentationFormat>Widescreen</PresentationFormat>
  <Paragraphs>200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MiSans</vt:lpstr>
      <vt:lpstr>Source Han Sans SC Medium</vt:lpstr>
      <vt:lpstr>Source Han Sans SC</vt:lpstr>
      <vt:lpstr>Noto Sans SC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Trustpilot Mining to Dashboard</dc:title>
  <dc:subject>Trustpilot Mining to Dashboard</dc:subject>
  <dc:creator>Kimi</dc:creator>
  <cp:lastModifiedBy>Sergio Agreda</cp:lastModifiedBy>
  <cp:revision>3</cp:revision>
  <dcterms:created xsi:type="dcterms:W3CDTF">2025-11-14T22:23:52Z</dcterms:created>
  <dcterms:modified xsi:type="dcterms:W3CDTF">2025-11-14T22:42:57Z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{"Label":"Trustpilot Mining to Dashboard","ContentProducer":"001191110108MACG2KBH8F10000","ProduceID":"d4bqgem6s4t1n39u4bag","ReservedCode1":"","ContentPropagator":"001191110108MACG2KBH8F20000","PropagateID":"d4bqgem6s4t1n39u4bag","ReservedCode2":""}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2025-11-14T22:37:53Z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51a25a16-57cd-4096-b568-9ba5f543d3cf</vt:lpwstr>
  </property>
  <property fmtid="{D5CDD505-2E9C-101B-9397-08002B2CF9AE}" pid="8" name="MSIP_Label_defa4170-0d19-0005-0004-bc88714345d2_ActionId">
    <vt:lpwstr>fc901b25-bfdd-4756-ab7f-2f16d4ebc394</vt:lpwstr>
  </property>
  <property fmtid="{D5CDD505-2E9C-101B-9397-08002B2CF9AE}" pid="9" name="MSIP_Label_defa4170-0d19-0005-0004-bc88714345d2_ContentBits">
    <vt:lpwstr>0</vt:lpwstr>
  </property>
  <property fmtid="{D5CDD505-2E9C-101B-9397-08002B2CF9AE}" pid="10" name="MSIP_Label_defa4170-0d19-0005-0004-bc88714345d2_Tag">
    <vt:lpwstr>10, 3, 0, 1</vt:lpwstr>
  </property>
</Properties>
</file>